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7" r:id="rId11"/>
    <p:sldId id="295" r:id="rId12"/>
    <p:sldId id="296" r:id="rId13"/>
    <p:sldId id="298" r:id="rId14"/>
    <p:sldId id="301" r:id="rId15"/>
    <p:sldId id="299" r:id="rId16"/>
    <p:sldId id="300" r:id="rId17"/>
    <p:sldId id="302" r:id="rId18"/>
    <p:sldId id="303" r:id="rId19"/>
    <p:sldId id="304" r:id="rId20"/>
    <p:sldId id="305" r:id="rId21"/>
    <p:sldId id="308" r:id="rId22"/>
    <p:sldId id="306" r:id="rId23"/>
    <p:sldId id="307" r:id="rId24"/>
    <p:sldId id="309" r:id="rId25"/>
    <p:sldId id="310" r:id="rId26"/>
    <p:sldId id="311" r:id="rId27"/>
    <p:sldId id="287" r:id="rId28"/>
    <p:sldId id="269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7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E9E440-CFA7-4BED-B255-2139B593491B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518445D6-31A7-4578-A3E4-2B4582111C3B}">
      <dgm:prSet phldrT="[Tekst]"/>
      <dgm:spPr/>
      <dgm:t>
        <a:bodyPr/>
        <a:lstStyle/>
        <a:p>
          <a:r>
            <a:rPr lang="hr-HR" dirty="0"/>
            <a:t>Nordijske države</a:t>
          </a:r>
        </a:p>
      </dgm:t>
    </dgm:pt>
    <dgm:pt modelId="{7C5AB283-D7CD-44C1-B0F9-AAC75E844531}" type="parTrans" cxnId="{FF97C5D9-682E-4D5E-A515-3E7CDBA051E0}">
      <dgm:prSet/>
      <dgm:spPr/>
      <dgm:t>
        <a:bodyPr/>
        <a:lstStyle/>
        <a:p>
          <a:endParaRPr lang="hr-HR"/>
        </a:p>
      </dgm:t>
    </dgm:pt>
    <dgm:pt modelId="{D3B0F92D-897B-4078-944B-966E158DF70A}" type="sibTrans" cxnId="{FF97C5D9-682E-4D5E-A515-3E7CDBA051E0}">
      <dgm:prSet/>
      <dgm:spPr/>
      <dgm:t>
        <a:bodyPr/>
        <a:lstStyle/>
        <a:p>
          <a:endParaRPr lang="hr-HR"/>
        </a:p>
      </dgm:t>
    </dgm:pt>
    <dgm:pt modelId="{F0F3B0AA-C5E6-4FA4-A6A2-80E825CD46FE}">
      <dgm:prSet phldrT="[Tekst]"/>
      <dgm:spPr/>
      <dgm:t>
        <a:bodyPr/>
        <a:lstStyle/>
        <a:p>
          <a:pPr algn="ctr"/>
          <a:r>
            <a:rPr lang="hr-HR" dirty="0"/>
            <a:t>Švedska</a:t>
          </a:r>
        </a:p>
      </dgm:t>
    </dgm:pt>
    <dgm:pt modelId="{71823E70-1C39-47FC-98C9-DAC0CC271B55}" type="parTrans" cxnId="{6659B11E-9C22-4B0F-A9DD-95DB56D57EA3}">
      <dgm:prSet/>
      <dgm:spPr/>
      <dgm:t>
        <a:bodyPr/>
        <a:lstStyle/>
        <a:p>
          <a:endParaRPr lang="hr-HR"/>
        </a:p>
      </dgm:t>
    </dgm:pt>
    <dgm:pt modelId="{CD524EAF-A9E2-40CB-8276-F7B71FFF2723}" type="sibTrans" cxnId="{6659B11E-9C22-4B0F-A9DD-95DB56D57EA3}">
      <dgm:prSet/>
      <dgm:spPr/>
      <dgm:t>
        <a:bodyPr/>
        <a:lstStyle/>
        <a:p>
          <a:endParaRPr lang="hr-HR"/>
        </a:p>
      </dgm:t>
    </dgm:pt>
    <dgm:pt modelId="{015518D8-8001-40FA-8E25-5BDF0370A63B}">
      <dgm:prSet phldrT="[Tekst]"/>
      <dgm:spPr/>
      <dgm:t>
        <a:bodyPr/>
        <a:lstStyle/>
        <a:p>
          <a:pPr algn="ctr"/>
          <a:r>
            <a:rPr lang="hr-HR" dirty="0"/>
            <a:t>Finska </a:t>
          </a:r>
        </a:p>
      </dgm:t>
    </dgm:pt>
    <dgm:pt modelId="{7836E8C4-900F-41B6-9A5B-2BCBADCD8220}" type="parTrans" cxnId="{80E950D9-4622-4545-9190-8FBCB8C0B722}">
      <dgm:prSet/>
      <dgm:spPr/>
      <dgm:t>
        <a:bodyPr/>
        <a:lstStyle/>
        <a:p>
          <a:endParaRPr lang="hr-HR"/>
        </a:p>
      </dgm:t>
    </dgm:pt>
    <dgm:pt modelId="{B4FD28BF-71A6-4863-8954-A7E843ADA713}" type="sibTrans" cxnId="{80E950D9-4622-4545-9190-8FBCB8C0B722}">
      <dgm:prSet/>
      <dgm:spPr/>
      <dgm:t>
        <a:bodyPr/>
        <a:lstStyle/>
        <a:p>
          <a:endParaRPr lang="hr-HR"/>
        </a:p>
      </dgm:t>
    </dgm:pt>
    <dgm:pt modelId="{948467CA-D57F-4544-ABF6-57CA5C8E93C8}">
      <dgm:prSet phldrT="[Tekst]"/>
      <dgm:spPr/>
      <dgm:t>
        <a:bodyPr/>
        <a:lstStyle/>
        <a:p>
          <a:r>
            <a:rPr lang="hr-HR" dirty="0"/>
            <a:t>Baltičke države</a:t>
          </a:r>
        </a:p>
      </dgm:t>
    </dgm:pt>
    <dgm:pt modelId="{28899118-1598-4100-8B0B-16A953504991}" type="parTrans" cxnId="{5012CEFC-8E23-4EF8-88D7-67DE62CE6B46}">
      <dgm:prSet/>
      <dgm:spPr/>
      <dgm:t>
        <a:bodyPr/>
        <a:lstStyle/>
        <a:p>
          <a:endParaRPr lang="hr-HR"/>
        </a:p>
      </dgm:t>
    </dgm:pt>
    <dgm:pt modelId="{C85FEFBB-6DD4-41FB-833C-1CC10F695ACD}" type="sibTrans" cxnId="{5012CEFC-8E23-4EF8-88D7-67DE62CE6B46}">
      <dgm:prSet/>
      <dgm:spPr/>
      <dgm:t>
        <a:bodyPr/>
        <a:lstStyle/>
        <a:p>
          <a:endParaRPr lang="hr-HR"/>
        </a:p>
      </dgm:t>
    </dgm:pt>
    <dgm:pt modelId="{F8F1AD32-36BB-4F77-B259-18D7FE9AD8EC}">
      <dgm:prSet phldrT="[Tekst]"/>
      <dgm:spPr/>
      <dgm:t>
        <a:bodyPr/>
        <a:lstStyle/>
        <a:p>
          <a:pPr algn="ctr"/>
          <a:r>
            <a:rPr lang="hr-HR" dirty="0"/>
            <a:t>Estonija</a:t>
          </a:r>
        </a:p>
      </dgm:t>
    </dgm:pt>
    <dgm:pt modelId="{FE2C5FF8-C03E-429D-9077-16C814FDB18F}" type="parTrans" cxnId="{35A8AB7E-EFD7-4FA1-977F-DDFE8FE5DB83}">
      <dgm:prSet/>
      <dgm:spPr/>
      <dgm:t>
        <a:bodyPr/>
        <a:lstStyle/>
        <a:p>
          <a:endParaRPr lang="hr-HR"/>
        </a:p>
      </dgm:t>
    </dgm:pt>
    <dgm:pt modelId="{0B6C51BB-98AD-4520-8C82-EE335D75494A}" type="sibTrans" cxnId="{35A8AB7E-EFD7-4FA1-977F-DDFE8FE5DB83}">
      <dgm:prSet/>
      <dgm:spPr/>
      <dgm:t>
        <a:bodyPr/>
        <a:lstStyle/>
        <a:p>
          <a:endParaRPr lang="hr-HR"/>
        </a:p>
      </dgm:t>
    </dgm:pt>
    <dgm:pt modelId="{57567D0F-F9C8-469E-87A3-AB5796B36804}">
      <dgm:prSet phldrT="[Tekst]"/>
      <dgm:spPr/>
      <dgm:t>
        <a:bodyPr/>
        <a:lstStyle/>
        <a:p>
          <a:pPr algn="ctr"/>
          <a:r>
            <a:rPr lang="hr-HR" dirty="0"/>
            <a:t>Litva</a:t>
          </a:r>
        </a:p>
      </dgm:t>
    </dgm:pt>
    <dgm:pt modelId="{225905FA-2A74-40EF-A1EC-38800DF42E55}" type="parTrans" cxnId="{7446A7AD-AC6A-47F9-908C-BE7BC0F61A30}">
      <dgm:prSet/>
      <dgm:spPr/>
      <dgm:t>
        <a:bodyPr/>
        <a:lstStyle/>
        <a:p>
          <a:endParaRPr lang="hr-HR"/>
        </a:p>
      </dgm:t>
    </dgm:pt>
    <dgm:pt modelId="{B038AAF5-FE69-4B7F-919C-BA9168A9D8FA}" type="sibTrans" cxnId="{7446A7AD-AC6A-47F9-908C-BE7BC0F61A30}">
      <dgm:prSet/>
      <dgm:spPr/>
      <dgm:t>
        <a:bodyPr/>
        <a:lstStyle/>
        <a:p>
          <a:endParaRPr lang="hr-HR"/>
        </a:p>
      </dgm:t>
    </dgm:pt>
    <dgm:pt modelId="{4FA7A204-5BE8-4A7C-8689-D9B138C27F54}">
      <dgm:prSet/>
      <dgm:spPr/>
      <dgm:t>
        <a:bodyPr/>
        <a:lstStyle/>
        <a:p>
          <a:r>
            <a:rPr lang="hr-HR" dirty="0"/>
            <a:t>Norveška </a:t>
          </a:r>
        </a:p>
      </dgm:t>
    </dgm:pt>
    <dgm:pt modelId="{932FAA23-B601-407D-BE94-D9CC55156311}" type="parTrans" cxnId="{19ED95C4-02B3-4AAC-B320-A10FB7209408}">
      <dgm:prSet/>
      <dgm:spPr/>
      <dgm:t>
        <a:bodyPr/>
        <a:lstStyle/>
        <a:p>
          <a:endParaRPr lang="hr-HR"/>
        </a:p>
      </dgm:t>
    </dgm:pt>
    <dgm:pt modelId="{E04C5EF6-B7F1-4BF9-BAD9-A2B622DA109E}" type="sibTrans" cxnId="{19ED95C4-02B3-4AAC-B320-A10FB7209408}">
      <dgm:prSet/>
      <dgm:spPr/>
      <dgm:t>
        <a:bodyPr/>
        <a:lstStyle/>
        <a:p>
          <a:endParaRPr lang="hr-HR"/>
        </a:p>
      </dgm:t>
    </dgm:pt>
    <dgm:pt modelId="{D48A3151-2137-42C7-91E1-1F1F0365F002}">
      <dgm:prSet/>
      <dgm:spPr/>
      <dgm:t>
        <a:bodyPr/>
        <a:lstStyle/>
        <a:p>
          <a:pPr algn="ctr"/>
          <a:r>
            <a:rPr lang="hr-HR" dirty="0"/>
            <a:t>Danska</a:t>
          </a:r>
        </a:p>
      </dgm:t>
    </dgm:pt>
    <dgm:pt modelId="{32EB20F3-CC23-46B0-A562-8A12CA812089}" type="parTrans" cxnId="{71DD680E-572F-4EE5-AFD8-5E92D3E74856}">
      <dgm:prSet/>
      <dgm:spPr/>
      <dgm:t>
        <a:bodyPr/>
        <a:lstStyle/>
        <a:p>
          <a:endParaRPr lang="hr-HR"/>
        </a:p>
      </dgm:t>
    </dgm:pt>
    <dgm:pt modelId="{42A7D6F9-6FAE-4BC0-9208-4E926EED4F5C}" type="sibTrans" cxnId="{71DD680E-572F-4EE5-AFD8-5E92D3E74856}">
      <dgm:prSet/>
      <dgm:spPr/>
      <dgm:t>
        <a:bodyPr/>
        <a:lstStyle/>
        <a:p>
          <a:endParaRPr lang="hr-HR"/>
        </a:p>
      </dgm:t>
    </dgm:pt>
    <dgm:pt modelId="{82E7D73B-7FC4-4B46-B556-C4328728BAF2}">
      <dgm:prSet/>
      <dgm:spPr/>
      <dgm:t>
        <a:bodyPr/>
        <a:lstStyle/>
        <a:p>
          <a:pPr algn="ctr"/>
          <a:r>
            <a:rPr lang="hr-HR" dirty="0"/>
            <a:t>Island</a:t>
          </a:r>
        </a:p>
      </dgm:t>
    </dgm:pt>
    <dgm:pt modelId="{C60FA858-D828-46FB-9811-8415373EFCC9}" type="parTrans" cxnId="{C414D418-8B7C-4701-9909-9775BF472F4C}">
      <dgm:prSet/>
      <dgm:spPr/>
      <dgm:t>
        <a:bodyPr/>
        <a:lstStyle/>
        <a:p>
          <a:endParaRPr lang="hr-HR"/>
        </a:p>
      </dgm:t>
    </dgm:pt>
    <dgm:pt modelId="{D4AB6C06-00ED-4380-A4F5-B17757FECB70}" type="sibTrans" cxnId="{C414D418-8B7C-4701-9909-9775BF472F4C}">
      <dgm:prSet/>
      <dgm:spPr/>
      <dgm:t>
        <a:bodyPr/>
        <a:lstStyle/>
        <a:p>
          <a:endParaRPr lang="hr-HR"/>
        </a:p>
      </dgm:t>
    </dgm:pt>
    <dgm:pt modelId="{A338033A-B168-48B6-9B84-9D80B7A1B2FB}">
      <dgm:prSet/>
      <dgm:spPr/>
      <dgm:t>
        <a:bodyPr/>
        <a:lstStyle/>
        <a:p>
          <a:pPr algn="ctr"/>
          <a:r>
            <a:rPr lang="hr-HR" dirty="0"/>
            <a:t>Latvija </a:t>
          </a:r>
        </a:p>
      </dgm:t>
    </dgm:pt>
    <dgm:pt modelId="{620C98EF-1A1A-4931-A8EC-7860140675E5}" type="parTrans" cxnId="{18163ACA-8FA1-4E3C-BF5F-3CDF2591ECA3}">
      <dgm:prSet/>
      <dgm:spPr/>
      <dgm:t>
        <a:bodyPr/>
        <a:lstStyle/>
        <a:p>
          <a:endParaRPr lang="hr-HR"/>
        </a:p>
      </dgm:t>
    </dgm:pt>
    <dgm:pt modelId="{ED5CF3E8-E5A9-401B-80B1-0019E62DFFDD}" type="sibTrans" cxnId="{18163ACA-8FA1-4E3C-BF5F-3CDF2591ECA3}">
      <dgm:prSet/>
      <dgm:spPr/>
      <dgm:t>
        <a:bodyPr/>
        <a:lstStyle/>
        <a:p>
          <a:endParaRPr lang="hr-HR"/>
        </a:p>
      </dgm:t>
    </dgm:pt>
    <dgm:pt modelId="{FCB72E65-CA7E-4C96-8394-4029CA7DC9F1}" type="pres">
      <dgm:prSet presAssocID="{E9E9E440-CFA7-4BED-B255-2139B593491B}" presName="list" presStyleCnt="0">
        <dgm:presLayoutVars>
          <dgm:dir/>
          <dgm:animLvl val="lvl"/>
        </dgm:presLayoutVars>
      </dgm:prSet>
      <dgm:spPr/>
    </dgm:pt>
    <dgm:pt modelId="{E0A1880D-49A8-43A0-8867-B3D810E96CC5}" type="pres">
      <dgm:prSet presAssocID="{518445D6-31A7-4578-A3E4-2B4582111C3B}" presName="posSpace" presStyleCnt="0"/>
      <dgm:spPr/>
    </dgm:pt>
    <dgm:pt modelId="{01FAC673-AA87-444E-A0A7-6255B868DFCA}" type="pres">
      <dgm:prSet presAssocID="{518445D6-31A7-4578-A3E4-2B4582111C3B}" presName="vertFlow" presStyleCnt="0"/>
      <dgm:spPr/>
    </dgm:pt>
    <dgm:pt modelId="{AE6332D9-E013-4B35-AACC-DA195A5DCF8D}" type="pres">
      <dgm:prSet presAssocID="{518445D6-31A7-4578-A3E4-2B4582111C3B}" presName="topSpace" presStyleCnt="0"/>
      <dgm:spPr/>
    </dgm:pt>
    <dgm:pt modelId="{DEE3CB93-B7C3-49BF-9D6D-7AD0800001C3}" type="pres">
      <dgm:prSet presAssocID="{518445D6-31A7-4578-A3E4-2B4582111C3B}" presName="firstComp" presStyleCnt="0"/>
      <dgm:spPr/>
    </dgm:pt>
    <dgm:pt modelId="{2589A9BC-3C6C-4BD0-8801-A65E0DED98AC}" type="pres">
      <dgm:prSet presAssocID="{518445D6-31A7-4578-A3E4-2B4582111C3B}" presName="firstChild" presStyleLbl="bgAccFollowNode1" presStyleIdx="0" presStyleCnt="8" custLinFactNeighborX="1616" custLinFactNeighborY="10223"/>
      <dgm:spPr/>
    </dgm:pt>
    <dgm:pt modelId="{5DFC885C-B642-461A-8D7A-19F3F0542744}" type="pres">
      <dgm:prSet presAssocID="{518445D6-31A7-4578-A3E4-2B4582111C3B}" presName="firstChildTx" presStyleLbl="bgAccFollowNode1" presStyleIdx="0" presStyleCnt="8">
        <dgm:presLayoutVars>
          <dgm:bulletEnabled val="1"/>
        </dgm:presLayoutVars>
      </dgm:prSet>
      <dgm:spPr/>
    </dgm:pt>
    <dgm:pt modelId="{6F170760-5469-49C0-9897-9612C5D6D210}" type="pres">
      <dgm:prSet presAssocID="{015518D8-8001-40FA-8E25-5BDF0370A63B}" presName="comp" presStyleCnt="0"/>
      <dgm:spPr/>
    </dgm:pt>
    <dgm:pt modelId="{AD1E9596-189B-4BF9-8960-902F32CA91F0}" type="pres">
      <dgm:prSet presAssocID="{015518D8-8001-40FA-8E25-5BDF0370A63B}" presName="child" presStyleLbl="bgAccFollowNode1" presStyleIdx="1" presStyleCnt="8"/>
      <dgm:spPr/>
    </dgm:pt>
    <dgm:pt modelId="{C26A9359-B144-4458-984D-9C57FC050911}" type="pres">
      <dgm:prSet presAssocID="{015518D8-8001-40FA-8E25-5BDF0370A63B}" presName="childTx" presStyleLbl="bgAccFollowNode1" presStyleIdx="1" presStyleCnt="8">
        <dgm:presLayoutVars>
          <dgm:bulletEnabled val="1"/>
        </dgm:presLayoutVars>
      </dgm:prSet>
      <dgm:spPr/>
    </dgm:pt>
    <dgm:pt modelId="{AB646CD0-406E-4B8A-89D8-DD3841037F85}" type="pres">
      <dgm:prSet presAssocID="{4FA7A204-5BE8-4A7C-8689-D9B138C27F54}" presName="comp" presStyleCnt="0"/>
      <dgm:spPr/>
    </dgm:pt>
    <dgm:pt modelId="{F870E445-C4D1-4DE1-BDF6-118105B8973F}" type="pres">
      <dgm:prSet presAssocID="{4FA7A204-5BE8-4A7C-8689-D9B138C27F54}" presName="child" presStyleLbl="bgAccFollowNode1" presStyleIdx="2" presStyleCnt="8"/>
      <dgm:spPr/>
    </dgm:pt>
    <dgm:pt modelId="{D1FB2649-A6F1-4CF8-B673-C25E8E5A71F2}" type="pres">
      <dgm:prSet presAssocID="{4FA7A204-5BE8-4A7C-8689-D9B138C27F54}" presName="childTx" presStyleLbl="bgAccFollowNode1" presStyleIdx="2" presStyleCnt="8">
        <dgm:presLayoutVars>
          <dgm:bulletEnabled val="1"/>
        </dgm:presLayoutVars>
      </dgm:prSet>
      <dgm:spPr/>
    </dgm:pt>
    <dgm:pt modelId="{2867F299-A774-4A34-ADA4-F72A935C5120}" type="pres">
      <dgm:prSet presAssocID="{D48A3151-2137-42C7-91E1-1F1F0365F002}" presName="comp" presStyleCnt="0"/>
      <dgm:spPr/>
    </dgm:pt>
    <dgm:pt modelId="{1D92031F-00F9-4A2F-9587-09A416DD306C}" type="pres">
      <dgm:prSet presAssocID="{D48A3151-2137-42C7-91E1-1F1F0365F002}" presName="child" presStyleLbl="bgAccFollowNode1" presStyleIdx="3" presStyleCnt="8" custLinFactNeighborX="-1616" custLinFactNeighborY="1212"/>
      <dgm:spPr/>
    </dgm:pt>
    <dgm:pt modelId="{62A8AE92-553A-4153-8168-4C11E01A7E40}" type="pres">
      <dgm:prSet presAssocID="{D48A3151-2137-42C7-91E1-1F1F0365F002}" presName="childTx" presStyleLbl="bgAccFollowNode1" presStyleIdx="3" presStyleCnt="8">
        <dgm:presLayoutVars>
          <dgm:bulletEnabled val="1"/>
        </dgm:presLayoutVars>
      </dgm:prSet>
      <dgm:spPr/>
    </dgm:pt>
    <dgm:pt modelId="{4A1D38CF-4E79-4BBA-B982-A4EA0386ADB9}" type="pres">
      <dgm:prSet presAssocID="{82E7D73B-7FC4-4B46-B556-C4328728BAF2}" presName="comp" presStyleCnt="0"/>
      <dgm:spPr/>
    </dgm:pt>
    <dgm:pt modelId="{42874A4A-28F4-46EB-9400-E1493C007574}" type="pres">
      <dgm:prSet presAssocID="{82E7D73B-7FC4-4B46-B556-C4328728BAF2}" presName="child" presStyleLbl="bgAccFollowNode1" presStyleIdx="4" presStyleCnt="8" custLinFactNeighborX="-1616" custLinFactNeighborY="90"/>
      <dgm:spPr/>
    </dgm:pt>
    <dgm:pt modelId="{B8793349-832B-44D6-8B70-20CB185EAD4B}" type="pres">
      <dgm:prSet presAssocID="{82E7D73B-7FC4-4B46-B556-C4328728BAF2}" presName="childTx" presStyleLbl="bgAccFollowNode1" presStyleIdx="4" presStyleCnt="8">
        <dgm:presLayoutVars>
          <dgm:bulletEnabled val="1"/>
        </dgm:presLayoutVars>
      </dgm:prSet>
      <dgm:spPr/>
    </dgm:pt>
    <dgm:pt modelId="{9D7A2CDB-E9AD-4FD6-BC14-8059946A91C0}" type="pres">
      <dgm:prSet presAssocID="{518445D6-31A7-4578-A3E4-2B4582111C3B}" presName="negSpace" presStyleCnt="0"/>
      <dgm:spPr/>
    </dgm:pt>
    <dgm:pt modelId="{40BD29BA-7CE2-46A9-9A4C-A8D74953377A}" type="pres">
      <dgm:prSet presAssocID="{518445D6-31A7-4578-A3E4-2B4582111C3B}" presName="circle" presStyleLbl="node1" presStyleIdx="0" presStyleCnt="2" custScaleX="163879" custLinFactNeighborX="-23439" custLinFactNeighborY="-14295"/>
      <dgm:spPr/>
    </dgm:pt>
    <dgm:pt modelId="{8B602DCC-891D-43B0-B6E3-B373471FBB65}" type="pres">
      <dgm:prSet presAssocID="{D3B0F92D-897B-4078-944B-966E158DF70A}" presName="transSpace" presStyleCnt="0"/>
      <dgm:spPr/>
    </dgm:pt>
    <dgm:pt modelId="{C9BD63D3-5DE0-4617-AEC9-A872D59AB7C1}" type="pres">
      <dgm:prSet presAssocID="{948467CA-D57F-4544-ABF6-57CA5C8E93C8}" presName="posSpace" presStyleCnt="0"/>
      <dgm:spPr/>
    </dgm:pt>
    <dgm:pt modelId="{0733E0C7-D624-4630-91A0-65F85A43B28A}" type="pres">
      <dgm:prSet presAssocID="{948467CA-D57F-4544-ABF6-57CA5C8E93C8}" presName="vertFlow" presStyleCnt="0"/>
      <dgm:spPr/>
    </dgm:pt>
    <dgm:pt modelId="{5B32BD9F-6F13-4569-A511-6EEC33A872C8}" type="pres">
      <dgm:prSet presAssocID="{948467CA-D57F-4544-ABF6-57CA5C8E93C8}" presName="topSpace" presStyleCnt="0"/>
      <dgm:spPr/>
    </dgm:pt>
    <dgm:pt modelId="{C47499AE-CB62-4ECE-8D2B-8C8F211FFC89}" type="pres">
      <dgm:prSet presAssocID="{948467CA-D57F-4544-ABF6-57CA5C8E93C8}" presName="firstComp" presStyleCnt="0"/>
      <dgm:spPr/>
    </dgm:pt>
    <dgm:pt modelId="{BD9DAF7B-A82B-445F-82BB-3BAAC7C0974D}" type="pres">
      <dgm:prSet presAssocID="{948467CA-D57F-4544-ABF6-57CA5C8E93C8}" presName="firstChild" presStyleLbl="bgAccFollowNode1" presStyleIdx="5" presStyleCnt="8"/>
      <dgm:spPr/>
    </dgm:pt>
    <dgm:pt modelId="{2374E995-8101-414D-A629-2BC0A056B705}" type="pres">
      <dgm:prSet presAssocID="{948467CA-D57F-4544-ABF6-57CA5C8E93C8}" presName="firstChildTx" presStyleLbl="bgAccFollowNode1" presStyleIdx="5" presStyleCnt="8">
        <dgm:presLayoutVars>
          <dgm:bulletEnabled val="1"/>
        </dgm:presLayoutVars>
      </dgm:prSet>
      <dgm:spPr/>
    </dgm:pt>
    <dgm:pt modelId="{483718E7-108B-441E-BE31-0F2CEFC7C307}" type="pres">
      <dgm:prSet presAssocID="{57567D0F-F9C8-469E-87A3-AB5796B36804}" presName="comp" presStyleCnt="0"/>
      <dgm:spPr/>
    </dgm:pt>
    <dgm:pt modelId="{582C89EF-4483-4708-B4B9-0ED2705E361A}" type="pres">
      <dgm:prSet presAssocID="{57567D0F-F9C8-469E-87A3-AB5796B36804}" presName="child" presStyleLbl="bgAccFollowNode1" presStyleIdx="6" presStyleCnt="8"/>
      <dgm:spPr/>
    </dgm:pt>
    <dgm:pt modelId="{D328611E-D59E-45AC-9FE8-7E87290B913E}" type="pres">
      <dgm:prSet presAssocID="{57567D0F-F9C8-469E-87A3-AB5796B36804}" presName="childTx" presStyleLbl="bgAccFollowNode1" presStyleIdx="6" presStyleCnt="8">
        <dgm:presLayoutVars>
          <dgm:bulletEnabled val="1"/>
        </dgm:presLayoutVars>
      </dgm:prSet>
      <dgm:spPr/>
    </dgm:pt>
    <dgm:pt modelId="{4BB3616A-890B-4895-9AB3-67ABD9F2F262}" type="pres">
      <dgm:prSet presAssocID="{A338033A-B168-48B6-9B84-9D80B7A1B2FB}" presName="comp" presStyleCnt="0"/>
      <dgm:spPr/>
    </dgm:pt>
    <dgm:pt modelId="{A26A11AB-2B5D-4734-AE8C-B7EBA6473F84}" type="pres">
      <dgm:prSet presAssocID="{A338033A-B168-48B6-9B84-9D80B7A1B2FB}" presName="child" presStyleLbl="bgAccFollowNode1" presStyleIdx="7" presStyleCnt="8"/>
      <dgm:spPr/>
    </dgm:pt>
    <dgm:pt modelId="{EC2EC953-43F9-4D56-B791-3A2023588F68}" type="pres">
      <dgm:prSet presAssocID="{A338033A-B168-48B6-9B84-9D80B7A1B2FB}" presName="childTx" presStyleLbl="bgAccFollowNode1" presStyleIdx="7" presStyleCnt="8">
        <dgm:presLayoutVars>
          <dgm:bulletEnabled val="1"/>
        </dgm:presLayoutVars>
      </dgm:prSet>
      <dgm:spPr/>
    </dgm:pt>
    <dgm:pt modelId="{D9396399-D6D4-4A7F-B4E8-84044CD22691}" type="pres">
      <dgm:prSet presAssocID="{948467CA-D57F-4544-ABF6-57CA5C8E93C8}" presName="negSpace" presStyleCnt="0"/>
      <dgm:spPr/>
    </dgm:pt>
    <dgm:pt modelId="{E7F5173D-EAD3-437B-8017-B3044D0A8107}" type="pres">
      <dgm:prSet presAssocID="{948467CA-D57F-4544-ABF6-57CA5C8E93C8}" presName="circle" presStyleLbl="node1" presStyleIdx="1" presStyleCnt="2" custScaleX="143400" custLinFactNeighborX="-11793" custLinFactNeighborY="-13336"/>
      <dgm:spPr/>
    </dgm:pt>
  </dgm:ptLst>
  <dgm:cxnLst>
    <dgm:cxn modelId="{71DD680E-572F-4EE5-AFD8-5E92D3E74856}" srcId="{518445D6-31A7-4578-A3E4-2B4582111C3B}" destId="{D48A3151-2137-42C7-91E1-1F1F0365F002}" srcOrd="3" destOrd="0" parTransId="{32EB20F3-CC23-46B0-A562-8A12CA812089}" sibTransId="{42A7D6F9-6FAE-4BC0-9208-4E926EED4F5C}"/>
    <dgm:cxn modelId="{C414D418-8B7C-4701-9909-9775BF472F4C}" srcId="{518445D6-31A7-4578-A3E4-2B4582111C3B}" destId="{82E7D73B-7FC4-4B46-B556-C4328728BAF2}" srcOrd="4" destOrd="0" parTransId="{C60FA858-D828-46FB-9811-8415373EFCC9}" sibTransId="{D4AB6C06-00ED-4380-A4F5-B17757FECB70}"/>
    <dgm:cxn modelId="{6659B11E-9C22-4B0F-A9DD-95DB56D57EA3}" srcId="{518445D6-31A7-4578-A3E4-2B4582111C3B}" destId="{F0F3B0AA-C5E6-4FA4-A6A2-80E825CD46FE}" srcOrd="0" destOrd="0" parTransId="{71823E70-1C39-47FC-98C9-DAC0CC271B55}" sibTransId="{CD524EAF-A9E2-40CB-8276-F7B71FFF2723}"/>
    <dgm:cxn modelId="{D9F06336-243E-494C-A0EF-507B05DAD601}" type="presOf" srcId="{D48A3151-2137-42C7-91E1-1F1F0365F002}" destId="{1D92031F-00F9-4A2F-9587-09A416DD306C}" srcOrd="0" destOrd="0" presId="urn:microsoft.com/office/officeart/2005/8/layout/hList9"/>
    <dgm:cxn modelId="{45481837-3CFC-42E8-AEBF-5F2B3D64D92C}" type="presOf" srcId="{A338033A-B168-48B6-9B84-9D80B7A1B2FB}" destId="{A26A11AB-2B5D-4734-AE8C-B7EBA6473F84}" srcOrd="0" destOrd="0" presId="urn:microsoft.com/office/officeart/2005/8/layout/hList9"/>
    <dgm:cxn modelId="{11B6ED61-99FF-4B32-8C57-BA307D743A70}" type="presOf" srcId="{F8F1AD32-36BB-4F77-B259-18D7FE9AD8EC}" destId="{2374E995-8101-414D-A629-2BC0A056B705}" srcOrd="1" destOrd="0" presId="urn:microsoft.com/office/officeart/2005/8/layout/hList9"/>
    <dgm:cxn modelId="{37A13F49-DB46-4802-9BAC-F39B7EB5313F}" type="presOf" srcId="{518445D6-31A7-4578-A3E4-2B4582111C3B}" destId="{40BD29BA-7CE2-46A9-9A4C-A8D74953377A}" srcOrd="0" destOrd="0" presId="urn:microsoft.com/office/officeart/2005/8/layout/hList9"/>
    <dgm:cxn modelId="{3E56006E-6C79-4F06-B585-91449D94B67D}" type="presOf" srcId="{F0F3B0AA-C5E6-4FA4-A6A2-80E825CD46FE}" destId="{5DFC885C-B642-461A-8D7A-19F3F0542744}" srcOrd="1" destOrd="0" presId="urn:microsoft.com/office/officeart/2005/8/layout/hList9"/>
    <dgm:cxn modelId="{EB9FB255-64D3-47B3-B4D0-363CBD2A863E}" type="presOf" srcId="{4FA7A204-5BE8-4A7C-8689-D9B138C27F54}" destId="{D1FB2649-A6F1-4CF8-B673-C25E8E5A71F2}" srcOrd="1" destOrd="0" presId="urn:microsoft.com/office/officeart/2005/8/layout/hList9"/>
    <dgm:cxn modelId="{81742B58-20A7-4111-BC4D-6049CE1CC842}" type="presOf" srcId="{015518D8-8001-40FA-8E25-5BDF0370A63B}" destId="{C26A9359-B144-4458-984D-9C57FC050911}" srcOrd="1" destOrd="0" presId="urn:microsoft.com/office/officeart/2005/8/layout/hList9"/>
    <dgm:cxn modelId="{35A8AB7E-EFD7-4FA1-977F-DDFE8FE5DB83}" srcId="{948467CA-D57F-4544-ABF6-57CA5C8E93C8}" destId="{F8F1AD32-36BB-4F77-B259-18D7FE9AD8EC}" srcOrd="0" destOrd="0" parTransId="{FE2C5FF8-C03E-429D-9077-16C814FDB18F}" sibTransId="{0B6C51BB-98AD-4520-8C82-EE335D75494A}"/>
    <dgm:cxn modelId="{2CDF1383-5AEE-4951-990F-AE2AEE7F1636}" type="presOf" srcId="{4FA7A204-5BE8-4A7C-8689-D9B138C27F54}" destId="{F870E445-C4D1-4DE1-BDF6-118105B8973F}" srcOrd="0" destOrd="0" presId="urn:microsoft.com/office/officeart/2005/8/layout/hList9"/>
    <dgm:cxn modelId="{B9A50BA2-7258-4D05-A66A-240287F2194B}" type="presOf" srcId="{82E7D73B-7FC4-4B46-B556-C4328728BAF2}" destId="{B8793349-832B-44D6-8B70-20CB185EAD4B}" srcOrd="1" destOrd="0" presId="urn:microsoft.com/office/officeart/2005/8/layout/hList9"/>
    <dgm:cxn modelId="{7446A7AD-AC6A-47F9-908C-BE7BC0F61A30}" srcId="{948467CA-D57F-4544-ABF6-57CA5C8E93C8}" destId="{57567D0F-F9C8-469E-87A3-AB5796B36804}" srcOrd="1" destOrd="0" parTransId="{225905FA-2A74-40EF-A1EC-38800DF42E55}" sibTransId="{B038AAF5-FE69-4B7F-919C-BA9168A9D8FA}"/>
    <dgm:cxn modelId="{B9EFFEAF-B60B-4384-9452-A46FFC09E130}" type="presOf" srcId="{E9E9E440-CFA7-4BED-B255-2139B593491B}" destId="{FCB72E65-CA7E-4C96-8394-4029CA7DC9F1}" srcOrd="0" destOrd="0" presId="urn:microsoft.com/office/officeart/2005/8/layout/hList9"/>
    <dgm:cxn modelId="{1BF3E9B9-D2E1-442E-928A-4B97BCE6CCCA}" type="presOf" srcId="{948467CA-D57F-4544-ABF6-57CA5C8E93C8}" destId="{E7F5173D-EAD3-437B-8017-B3044D0A8107}" srcOrd="0" destOrd="0" presId="urn:microsoft.com/office/officeart/2005/8/layout/hList9"/>
    <dgm:cxn modelId="{0DDF46C1-AA4F-4535-9444-64249ED612A1}" type="presOf" srcId="{F0F3B0AA-C5E6-4FA4-A6A2-80E825CD46FE}" destId="{2589A9BC-3C6C-4BD0-8801-A65E0DED98AC}" srcOrd="0" destOrd="0" presId="urn:microsoft.com/office/officeart/2005/8/layout/hList9"/>
    <dgm:cxn modelId="{E94180C3-3204-441E-B742-D4AFEFC0DBB3}" type="presOf" srcId="{57567D0F-F9C8-469E-87A3-AB5796B36804}" destId="{D328611E-D59E-45AC-9FE8-7E87290B913E}" srcOrd="1" destOrd="0" presId="urn:microsoft.com/office/officeart/2005/8/layout/hList9"/>
    <dgm:cxn modelId="{19ED95C4-02B3-4AAC-B320-A10FB7209408}" srcId="{518445D6-31A7-4578-A3E4-2B4582111C3B}" destId="{4FA7A204-5BE8-4A7C-8689-D9B138C27F54}" srcOrd="2" destOrd="0" parTransId="{932FAA23-B601-407D-BE94-D9CC55156311}" sibTransId="{E04C5EF6-B7F1-4BF9-BAD9-A2B622DA109E}"/>
    <dgm:cxn modelId="{4FC6C0C9-B209-4C26-9F77-8996908CCF9D}" type="presOf" srcId="{82E7D73B-7FC4-4B46-B556-C4328728BAF2}" destId="{42874A4A-28F4-46EB-9400-E1493C007574}" srcOrd="0" destOrd="0" presId="urn:microsoft.com/office/officeart/2005/8/layout/hList9"/>
    <dgm:cxn modelId="{18163ACA-8FA1-4E3C-BF5F-3CDF2591ECA3}" srcId="{948467CA-D57F-4544-ABF6-57CA5C8E93C8}" destId="{A338033A-B168-48B6-9B84-9D80B7A1B2FB}" srcOrd="2" destOrd="0" parTransId="{620C98EF-1A1A-4931-A8EC-7860140675E5}" sibTransId="{ED5CF3E8-E5A9-401B-80B1-0019E62DFFDD}"/>
    <dgm:cxn modelId="{C557E1CC-AA29-46AD-B739-64E739E498CF}" type="presOf" srcId="{015518D8-8001-40FA-8E25-5BDF0370A63B}" destId="{AD1E9596-189B-4BF9-8960-902F32CA91F0}" srcOrd="0" destOrd="0" presId="urn:microsoft.com/office/officeart/2005/8/layout/hList9"/>
    <dgm:cxn modelId="{464638D8-B160-44D3-AB5C-DF734D15B249}" type="presOf" srcId="{D48A3151-2137-42C7-91E1-1F1F0365F002}" destId="{62A8AE92-553A-4153-8168-4C11E01A7E40}" srcOrd="1" destOrd="0" presId="urn:microsoft.com/office/officeart/2005/8/layout/hList9"/>
    <dgm:cxn modelId="{80E950D9-4622-4545-9190-8FBCB8C0B722}" srcId="{518445D6-31A7-4578-A3E4-2B4582111C3B}" destId="{015518D8-8001-40FA-8E25-5BDF0370A63B}" srcOrd="1" destOrd="0" parTransId="{7836E8C4-900F-41B6-9A5B-2BCBADCD8220}" sibTransId="{B4FD28BF-71A6-4863-8954-A7E843ADA713}"/>
    <dgm:cxn modelId="{1BE5B6D9-E960-4D32-A706-905D7D238559}" type="presOf" srcId="{F8F1AD32-36BB-4F77-B259-18D7FE9AD8EC}" destId="{BD9DAF7B-A82B-445F-82BB-3BAAC7C0974D}" srcOrd="0" destOrd="0" presId="urn:microsoft.com/office/officeart/2005/8/layout/hList9"/>
    <dgm:cxn modelId="{FF97C5D9-682E-4D5E-A515-3E7CDBA051E0}" srcId="{E9E9E440-CFA7-4BED-B255-2139B593491B}" destId="{518445D6-31A7-4578-A3E4-2B4582111C3B}" srcOrd="0" destOrd="0" parTransId="{7C5AB283-D7CD-44C1-B0F9-AAC75E844531}" sibTransId="{D3B0F92D-897B-4078-944B-966E158DF70A}"/>
    <dgm:cxn modelId="{1E0A2CF2-C160-4EDE-AF12-6F7BEBC1C440}" type="presOf" srcId="{A338033A-B168-48B6-9B84-9D80B7A1B2FB}" destId="{EC2EC953-43F9-4D56-B791-3A2023588F68}" srcOrd="1" destOrd="0" presId="urn:microsoft.com/office/officeart/2005/8/layout/hList9"/>
    <dgm:cxn modelId="{5CB072F9-968A-4563-AF90-3B7F027845B6}" type="presOf" srcId="{57567D0F-F9C8-469E-87A3-AB5796B36804}" destId="{582C89EF-4483-4708-B4B9-0ED2705E361A}" srcOrd="0" destOrd="0" presId="urn:microsoft.com/office/officeart/2005/8/layout/hList9"/>
    <dgm:cxn modelId="{5012CEFC-8E23-4EF8-88D7-67DE62CE6B46}" srcId="{E9E9E440-CFA7-4BED-B255-2139B593491B}" destId="{948467CA-D57F-4544-ABF6-57CA5C8E93C8}" srcOrd="1" destOrd="0" parTransId="{28899118-1598-4100-8B0B-16A953504991}" sibTransId="{C85FEFBB-6DD4-41FB-833C-1CC10F695ACD}"/>
    <dgm:cxn modelId="{E4C1B723-8E8D-48A5-BB95-77C51CAA42E1}" type="presParOf" srcId="{FCB72E65-CA7E-4C96-8394-4029CA7DC9F1}" destId="{E0A1880D-49A8-43A0-8867-B3D810E96CC5}" srcOrd="0" destOrd="0" presId="urn:microsoft.com/office/officeart/2005/8/layout/hList9"/>
    <dgm:cxn modelId="{0A71D2DA-2987-4572-AD47-E2D4E475648A}" type="presParOf" srcId="{FCB72E65-CA7E-4C96-8394-4029CA7DC9F1}" destId="{01FAC673-AA87-444E-A0A7-6255B868DFCA}" srcOrd="1" destOrd="0" presId="urn:microsoft.com/office/officeart/2005/8/layout/hList9"/>
    <dgm:cxn modelId="{C9648B27-4FA0-4246-8267-6B411B3E2256}" type="presParOf" srcId="{01FAC673-AA87-444E-A0A7-6255B868DFCA}" destId="{AE6332D9-E013-4B35-AACC-DA195A5DCF8D}" srcOrd="0" destOrd="0" presId="urn:microsoft.com/office/officeart/2005/8/layout/hList9"/>
    <dgm:cxn modelId="{713CD2B2-B088-49FC-B580-5B2C1230814B}" type="presParOf" srcId="{01FAC673-AA87-444E-A0A7-6255B868DFCA}" destId="{DEE3CB93-B7C3-49BF-9D6D-7AD0800001C3}" srcOrd="1" destOrd="0" presId="urn:microsoft.com/office/officeart/2005/8/layout/hList9"/>
    <dgm:cxn modelId="{71B36661-C1BB-4761-9D13-2063D8C75089}" type="presParOf" srcId="{DEE3CB93-B7C3-49BF-9D6D-7AD0800001C3}" destId="{2589A9BC-3C6C-4BD0-8801-A65E0DED98AC}" srcOrd="0" destOrd="0" presId="urn:microsoft.com/office/officeart/2005/8/layout/hList9"/>
    <dgm:cxn modelId="{5EBECCD8-B169-4DE1-B050-B6ACCEBDB9A2}" type="presParOf" srcId="{DEE3CB93-B7C3-49BF-9D6D-7AD0800001C3}" destId="{5DFC885C-B642-461A-8D7A-19F3F0542744}" srcOrd="1" destOrd="0" presId="urn:microsoft.com/office/officeart/2005/8/layout/hList9"/>
    <dgm:cxn modelId="{68A75A5A-600B-4EE2-BE33-0C3D1851D90A}" type="presParOf" srcId="{01FAC673-AA87-444E-A0A7-6255B868DFCA}" destId="{6F170760-5469-49C0-9897-9612C5D6D210}" srcOrd="2" destOrd="0" presId="urn:microsoft.com/office/officeart/2005/8/layout/hList9"/>
    <dgm:cxn modelId="{42073401-B52A-4668-BAF7-94E216FF5D22}" type="presParOf" srcId="{6F170760-5469-49C0-9897-9612C5D6D210}" destId="{AD1E9596-189B-4BF9-8960-902F32CA91F0}" srcOrd="0" destOrd="0" presId="urn:microsoft.com/office/officeart/2005/8/layout/hList9"/>
    <dgm:cxn modelId="{4A6A2DB6-ACB7-48EF-AF98-2ECAC5E19C82}" type="presParOf" srcId="{6F170760-5469-49C0-9897-9612C5D6D210}" destId="{C26A9359-B144-4458-984D-9C57FC050911}" srcOrd="1" destOrd="0" presId="urn:microsoft.com/office/officeart/2005/8/layout/hList9"/>
    <dgm:cxn modelId="{FC63395A-BEDC-4FCB-9579-27CCD7213E3C}" type="presParOf" srcId="{01FAC673-AA87-444E-A0A7-6255B868DFCA}" destId="{AB646CD0-406E-4B8A-89D8-DD3841037F85}" srcOrd="3" destOrd="0" presId="urn:microsoft.com/office/officeart/2005/8/layout/hList9"/>
    <dgm:cxn modelId="{CB3D95AB-5577-4699-AD04-5C632FD8FDAB}" type="presParOf" srcId="{AB646CD0-406E-4B8A-89D8-DD3841037F85}" destId="{F870E445-C4D1-4DE1-BDF6-118105B8973F}" srcOrd="0" destOrd="0" presId="urn:microsoft.com/office/officeart/2005/8/layout/hList9"/>
    <dgm:cxn modelId="{485B704C-E569-4936-8EF9-2F187E31C053}" type="presParOf" srcId="{AB646CD0-406E-4B8A-89D8-DD3841037F85}" destId="{D1FB2649-A6F1-4CF8-B673-C25E8E5A71F2}" srcOrd="1" destOrd="0" presId="urn:microsoft.com/office/officeart/2005/8/layout/hList9"/>
    <dgm:cxn modelId="{EA37DA37-4887-466A-A7CE-3D29AC671A6C}" type="presParOf" srcId="{01FAC673-AA87-444E-A0A7-6255B868DFCA}" destId="{2867F299-A774-4A34-ADA4-F72A935C5120}" srcOrd="4" destOrd="0" presId="urn:microsoft.com/office/officeart/2005/8/layout/hList9"/>
    <dgm:cxn modelId="{E56DC863-A2B1-424C-82FC-095C9F546BAF}" type="presParOf" srcId="{2867F299-A774-4A34-ADA4-F72A935C5120}" destId="{1D92031F-00F9-4A2F-9587-09A416DD306C}" srcOrd="0" destOrd="0" presId="urn:microsoft.com/office/officeart/2005/8/layout/hList9"/>
    <dgm:cxn modelId="{ECBF8720-F151-4A7C-91C4-3ABECB7125C8}" type="presParOf" srcId="{2867F299-A774-4A34-ADA4-F72A935C5120}" destId="{62A8AE92-553A-4153-8168-4C11E01A7E40}" srcOrd="1" destOrd="0" presId="urn:microsoft.com/office/officeart/2005/8/layout/hList9"/>
    <dgm:cxn modelId="{7EFE7FDE-1EA6-437A-B4FD-6C6FAFA3F060}" type="presParOf" srcId="{01FAC673-AA87-444E-A0A7-6255B868DFCA}" destId="{4A1D38CF-4E79-4BBA-B982-A4EA0386ADB9}" srcOrd="5" destOrd="0" presId="urn:microsoft.com/office/officeart/2005/8/layout/hList9"/>
    <dgm:cxn modelId="{65CF4732-A108-4888-BD66-5F3328DF232B}" type="presParOf" srcId="{4A1D38CF-4E79-4BBA-B982-A4EA0386ADB9}" destId="{42874A4A-28F4-46EB-9400-E1493C007574}" srcOrd="0" destOrd="0" presId="urn:microsoft.com/office/officeart/2005/8/layout/hList9"/>
    <dgm:cxn modelId="{465109E1-2F39-4745-8745-5C08CFB82D5A}" type="presParOf" srcId="{4A1D38CF-4E79-4BBA-B982-A4EA0386ADB9}" destId="{B8793349-832B-44D6-8B70-20CB185EAD4B}" srcOrd="1" destOrd="0" presId="urn:microsoft.com/office/officeart/2005/8/layout/hList9"/>
    <dgm:cxn modelId="{47F01D2A-D0A5-4AD3-8053-9762ED4F7816}" type="presParOf" srcId="{FCB72E65-CA7E-4C96-8394-4029CA7DC9F1}" destId="{9D7A2CDB-E9AD-4FD6-BC14-8059946A91C0}" srcOrd="2" destOrd="0" presId="urn:microsoft.com/office/officeart/2005/8/layout/hList9"/>
    <dgm:cxn modelId="{8B2AB600-24FA-4637-A704-F663A9CA3689}" type="presParOf" srcId="{FCB72E65-CA7E-4C96-8394-4029CA7DC9F1}" destId="{40BD29BA-7CE2-46A9-9A4C-A8D74953377A}" srcOrd="3" destOrd="0" presId="urn:microsoft.com/office/officeart/2005/8/layout/hList9"/>
    <dgm:cxn modelId="{FE69C907-C872-4112-92D0-D714424512B5}" type="presParOf" srcId="{FCB72E65-CA7E-4C96-8394-4029CA7DC9F1}" destId="{8B602DCC-891D-43B0-B6E3-B373471FBB65}" srcOrd="4" destOrd="0" presId="urn:microsoft.com/office/officeart/2005/8/layout/hList9"/>
    <dgm:cxn modelId="{7D515032-C2B8-4867-A9F6-A83E0705747A}" type="presParOf" srcId="{FCB72E65-CA7E-4C96-8394-4029CA7DC9F1}" destId="{C9BD63D3-5DE0-4617-AEC9-A872D59AB7C1}" srcOrd="5" destOrd="0" presId="urn:microsoft.com/office/officeart/2005/8/layout/hList9"/>
    <dgm:cxn modelId="{84A0CA1F-2034-4592-BCDB-0AF464FC44B9}" type="presParOf" srcId="{FCB72E65-CA7E-4C96-8394-4029CA7DC9F1}" destId="{0733E0C7-D624-4630-91A0-65F85A43B28A}" srcOrd="6" destOrd="0" presId="urn:microsoft.com/office/officeart/2005/8/layout/hList9"/>
    <dgm:cxn modelId="{A5E2BEA5-5A2C-444C-979D-6B8CD85133EC}" type="presParOf" srcId="{0733E0C7-D624-4630-91A0-65F85A43B28A}" destId="{5B32BD9F-6F13-4569-A511-6EEC33A872C8}" srcOrd="0" destOrd="0" presId="urn:microsoft.com/office/officeart/2005/8/layout/hList9"/>
    <dgm:cxn modelId="{85A346C2-CDD2-4ECB-AFD0-9E640B68D45B}" type="presParOf" srcId="{0733E0C7-D624-4630-91A0-65F85A43B28A}" destId="{C47499AE-CB62-4ECE-8D2B-8C8F211FFC89}" srcOrd="1" destOrd="0" presId="urn:microsoft.com/office/officeart/2005/8/layout/hList9"/>
    <dgm:cxn modelId="{706B94C1-4AD0-4069-8CD0-1B33B81465BD}" type="presParOf" srcId="{C47499AE-CB62-4ECE-8D2B-8C8F211FFC89}" destId="{BD9DAF7B-A82B-445F-82BB-3BAAC7C0974D}" srcOrd="0" destOrd="0" presId="urn:microsoft.com/office/officeart/2005/8/layout/hList9"/>
    <dgm:cxn modelId="{B56E7395-9022-49B5-A865-2F5B68B1EBCB}" type="presParOf" srcId="{C47499AE-CB62-4ECE-8D2B-8C8F211FFC89}" destId="{2374E995-8101-414D-A629-2BC0A056B705}" srcOrd="1" destOrd="0" presId="urn:microsoft.com/office/officeart/2005/8/layout/hList9"/>
    <dgm:cxn modelId="{50D7321C-F23A-4FE4-8832-78513F7D1B90}" type="presParOf" srcId="{0733E0C7-D624-4630-91A0-65F85A43B28A}" destId="{483718E7-108B-441E-BE31-0F2CEFC7C307}" srcOrd="2" destOrd="0" presId="urn:microsoft.com/office/officeart/2005/8/layout/hList9"/>
    <dgm:cxn modelId="{25450647-8144-49BF-91F3-6CBA1A2F49C7}" type="presParOf" srcId="{483718E7-108B-441E-BE31-0F2CEFC7C307}" destId="{582C89EF-4483-4708-B4B9-0ED2705E361A}" srcOrd="0" destOrd="0" presId="urn:microsoft.com/office/officeart/2005/8/layout/hList9"/>
    <dgm:cxn modelId="{6E40F53D-B33C-4041-82EB-DB096DFD503A}" type="presParOf" srcId="{483718E7-108B-441E-BE31-0F2CEFC7C307}" destId="{D328611E-D59E-45AC-9FE8-7E87290B913E}" srcOrd="1" destOrd="0" presId="urn:microsoft.com/office/officeart/2005/8/layout/hList9"/>
    <dgm:cxn modelId="{88051384-CDF6-42FA-8CC1-32BF2DD8DCC0}" type="presParOf" srcId="{0733E0C7-D624-4630-91A0-65F85A43B28A}" destId="{4BB3616A-890B-4895-9AB3-67ABD9F2F262}" srcOrd="3" destOrd="0" presId="urn:microsoft.com/office/officeart/2005/8/layout/hList9"/>
    <dgm:cxn modelId="{841B7C51-4D7E-4C0A-A22F-4BC0EBBF8C1A}" type="presParOf" srcId="{4BB3616A-890B-4895-9AB3-67ABD9F2F262}" destId="{A26A11AB-2B5D-4734-AE8C-B7EBA6473F84}" srcOrd="0" destOrd="0" presId="urn:microsoft.com/office/officeart/2005/8/layout/hList9"/>
    <dgm:cxn modelId="{E7FB1941-DEFF-4C2D-AA8D-F3386C202C3C}" type="presParOf" srcId="{4BB3616A-890B-4895-9AB3-67ABD9F2F262}" destId="{EC2EC953-43F9-4D56-B791-3A2023588F68}" srcOrd="1" destOrd="0" presId="urn:microsoft.com/office/officeart/2005/8/layout/hList9"/>
    <dgm:cxn modelId="{90199114-5AA9-4029-B2D2-847DAC2AF729}" type="presParOf" srcId="{FCB72E65-CA7E-4C96-8394-4029CA7DC9F1}" destId="{D9396399-D6D4-4A7F-B4E8-84044CD22691}" srcOrd="7" destOrd="0" presId="urn:microsoft.com/office/officeart/2005/8/layout/hList9"/>
    <dgm:cxn modelId="{ABFB320C-4173-41CA-AF9E-6473B0EB917B}" type="presParOf" srcId="{FCB72E65-CA7E-4C96-8394-4029CA7DC9F1}" destId="{E7F5173D-EAD3-437B-8017-B3044D0A8107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9A9BC-3C6C-4BD0-8801-A65E0DED98AC}">
      <dsp:nvSpPr>
        <dsp:cNvPr id="0" name=""/>
        <dsp:cNvSpPr/>
      </dsp:nvSpPr>
      <dsp:spPr>
        <a:xfrm>
          <a:off x="4676010" y="379515"/>
          <a:ext cx="1131346" cy="75460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Švedska</a:t>
          </a:r>
        </a:p>
      </dsp:txBody>
      <dsp:txXfrm>
        <a:off x="4857026" y="379515"/>
        <a:ext cx="950331" cy="754608"/>
      </dsp:txXfrm>
    </dsp:sp>
    <dsp:sp modelId="{AD1E9596-189B-4BF9-8960-902F32CA91F0}">
      <dsp:nvSpPr>
        <dsp:cNvPr id="0" name=""/>
        <dsp:cNvSpPr/>
      </dsp:nvSpPr>
      <dsp:spPr>
        <a:xfrm>
          <a:off x="4657728" y="1056980"/>
          <a:ext cx="1131346" cy="75460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Finska </a:t>
          </a:r>
        </a:p>
      </dsp:txBody>
      <dsp:txXfrm>
        <a:off x="4838743" y="1056980"/>
        <a:ext cx="950331" cy="754608"/>
      </dsp:txXfrm>
    </dsp:sp>
    <dsp:sp modelId="{F870E445-C4D1-4DE1-BDF6-118105B8973F}">
      <dsp:nvSpPr>
        <dsp:cNvPr id="0" name=""/>
        <dsp:cNvSpPr/>
      </dsp:nvSpPr>
      <dsp:spPr>
        <a:xfrm>
          <a:off x="4657728" y="1811588"/>
          <a:ext cx="1131346" cy="75460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Norveška </a:t>
          </a:r>
        </a:p>
      </dsp:txBody>
      <dsp:txXfrm>
        <a:off x="4838743" y="1811588"/>
        <a:ext cx="950331" cy="754608"/>
      </dsp:txXfrm>
    </dsp:sp>
    <dsp:sp modelId="{1D92031F-00F9-4A2F-9587-09A416DD306C}">
      <dsp:nvSpPr>
        <dsp:cNvPr id="0" name=""/>
        <dsp:cNvSpPr/>
      </dsp:nvSpPr>
      <dsp:spPr>
        <a:xfrm>
          <a:off x="4639445" y="2575342"/>
          <a:ext cx="1131346" cy="75460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Danska</a:t>
          </a:r>
        </a:p>
      </dsp:txBody>
      <dsp:txXfrm>
        <a:off x="4820461" y="2575342"/>
        <a:ext cx="950331" cy="754608"/>
      </dsp:txXfrm>
    </dsp:sp>
    <dsp:sp modelId="{42874A4A-28F4-46EB-9400-E1493C007574}">
      <dsp:nvSpPr>
        <dsp:cNvPr id="0" name=""/>
        <dsp:cNvSpPr/>
      </dsp:nvSpPr>
      <dsp:spPr>
        <a:xfrm>
          <a:off x="4639445" y="3321483"/>
          <a:ext cx="1131346" cy="754608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Island</a:t>
          </a:r>
        </a:p>
      </dsp:txBody>
      <dsp:txXfrm>
        <a:off x="4820461" y="3321483"/>
        <a:ext cx="950331" cy="754608"/>
      </dsp:txXfrm>
    </dsp:sp>
    <dsp:sp modelId="{40BD29BA-7CE2-46A9-9A4C-A8D74953377A}">
      <dsp:nvSpPr>
        <dsp:cNvPr id="0" name=""/>
        <dsp:cNvSpPr/>
      </dsp:nvSpPr>
      <dsp:spPr>
        <a:xfrm>
          <a:off x="3789167" y="0"/>
          <a:ext cx="1236026" cy="7542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Nordijske države</a:t>
          </a:r>
        </a:p>
      </dsp:txBody>
      <dsp:txXfrm>
        <a:off x="3970179" y="110454"/>
        <a:ext cx="874002" cy="533322"/>
      </dsp:txXfrm>
    </dsp:sp>
    <dsp:sp modelId="{BD9DAF7B-A82B-445F-82BB-3BAAC7C0974D}">
      <dsp:nvSpPr>
        <dsp:cNvPr id="0" name=""/>
        <dsp:cNvSpPr/>
      </dsp:nvSpPr>
      <dsp:spPr>
        <a:xfrm>
          <a:off x="7025100" y="302371"/>
          <a:ext cx="1131346" cy="75460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Estonija</a:t>
          </a:r>
        </a:p>
      </dsp:txBody>
      <dsp:txXfrm>
        <a:off x="7206116" y="302371"/>
        <a:ext cx="950331" cy="754608"/>
      </dsp:txXfrm>
    </dsp:sp>
    <dsp:sp modelId="{582C89EF-4483-4708-B4B9-0ED2705E361A}">
      <dsp:nvSpPr>
        <dsp:cNvPr id="0" name=""/>
        <dsp:cNvSpPr/>
      </dsp:nvSpPr>
      <dsp:spPr>
        <a:xfrm>
          <a:off x="7025100" y="1056980"/>
          <a:ext cx="1131346" cy="75460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Litva</a:t>
          </a:r>
        </a:p>
      </dsp:txBody>
      <dsp:txXfrm>
        <a:off x="7206116" y="1056980"/>
        <a:ext cx="950331" cy="754608"/>
      </dsp:txXfrm>
    </dsp:sp>
    <dsp:sp modelId="{A26A11AB-2B5D-4734-AE8C-B7EBA6473F84}">
      <dsp:nvSpPr>
        <dsp:cNvPr id="0" name=""/>
        <dsp:cNvSpPr/>
      </dsp:nvSpPr>
      <dsp:spPr>
        <a:xfrm>
          <a:off x="7025100" y="1811588"/>
          <a:ext cx="1131346" cy="75460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Latvija </a:t>
          </a:r>
        </a:p>
      </dsp:txBody>
      <dsp:txXfrm>
        <a:off x="7206116" y="1811588"/>
        <a:ext cx="950331" cy="754608"/>
      </dsp:txXfrm>
    </dsp:sp>
    <dsp:sp modelId="{E7F5173D-EAD3-437B-8017-B3044D0A8107}">
      <dsp:nvSpPr>
        <dsp:cNvPr id="0" name=""/>
        <dsp:cNvSpPr/>
      </dsp:nvSpPr>
      <dsp:spPr>
        <a:xfrm>
          <a:off x="6217139" y="0"/>
          <a:ext cx="1081567" cy="7542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Baltičke države</a:t>
          </a:r>
        </a:p>
      </dsp:txBody>
      <dsp:txXfrm>
        <a:off x="6375531" y="110454"/>
        <a:ext cx="764783" cy="533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https://www.e-sfera.hr/dodatni-digitalni-sadrzaji/a502acdf-2fbd-48fb-8543-6d52c77b7e9d/ - pročitati zanimljivosti o državama Sjeverne Europe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3525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hr-HR" altLang="sr-Latn-RS" dirty="0"/>
              <a:t>https://www.youtube.com/watch?v=izYiDDt6d8s polarna svjetlost (</a:t>
            </a:r>
            <a:r>
              <a:rPr lang="hr-HR" altLang="sr-Latn-RS" dirty="0" err="1"/>
              <a:t>national</a:t>
            </a:r>
            <a:r>
              <a:rPr lang="hr-HR" altLang="sr-Latn-RS" dirty="0"/>
              <a:t> </a:t>
            </a:r>
            <a:r>
              <a:rPr lang="hr-HR" altLang="sr-Latn-RS" dirty="0" err="1"/>
              <a:t>geographic</a:t>
            </a:r>
            <a:r>
              <a:rPr lang="hr-HR" altLang="sr-Latn-RS" dirty="0"/>
              <a:t>)</a:t>
            </a:r>
          </a:p>
          <a:p>
            <a:pPr>
              <a:spcBef>
                <a:spcPct val="0"/>
              </a:spcBef>
            </a:pPr>
            <a:r>
              <a:rPr lang="hr-HR" altLang="sr-Latn-RS" dirty="0"/>
              <a:t>http://www.nordicpoint.net/sto_posjetiti.php?page=c3Vu</a:t>
            </a:r>
          </a:p>
          <a:p>
            <a:pPr>
              <a:spcBef>
                <a:spcPct val="0"/>
              </a:spcBef>
            </a:pPr>
            <a:r>
              <a:rPr lang="hr-HR" altLang="sr-Latn-RS" dirty="0"/>
              <a:t>https://www.youtube.com/watch?v=nTjyt-6hJQw polarni dan u Finskoj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4924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Pixaby</a:t>
            </a:r>
            <a:r>
              <a:rPr lang="hr-HR" dirty="0"/>
              <a:t> - https://pixabay.com/photos/finland-arctic-circle-lapland-map-909740/, https://pixabay.com/photos/helsinki-cathedral-cathedral-church-4189824/, https://pixabay.com/photos/reindeer-father-christmas-rovaniemi-5039045/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931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https://pixabay.com/photos/vilnius-city-lithuania-architecture-1128573/, https://pixabay.com/photos/city-view-historic-center-2821488/, https://pixabay.com/photos/sea-beach-bay-evening-sunset-view-4100594/(datum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1665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https://pixabay.com/photos/latvia-riga-daugava-river-3725546/, https://pixabay.com/photos/latvia-baltic-sea-sauna-wild-nature-912341/, https://pixabay.com/photos/baltic-sea-sea-latvia-baltic-beach-2567723/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5502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https://pixabay.com/photos/estonia-europe-winter-2797148/, https://pixabay.com/photos/tallinn-estonia-city-tower-church-3621296/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835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https://www.agroklub.com/poljoprivredne-vijesti/danska-je-kraljevina-u-kojoj-nista-nije-trulo-od-zemlje-gladi-postali-su-jedna-od-najucinkovitijih-poljoprivrednih-industrija/43370/ </a:t>
            </a:r>
          </a:p>
          <a:p>
            <a:endParaRPr lang="hr-HR" dirty="0"/>
          </a:p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– </a:t>
            </a:r>
            <a:r>
              <a:rPr lang="hr-HR" dirty="0" err="1"/>
              <a:t>Islanski</a:t>
            </a:r>
            <a:r>
              <a:rPr lang="hr-HR" dirty="0"/>
              <a:t> </a:t>
            </a:r>
            <a:r>
              <a:rPr lang="hr-HR" dirty="0" err="1"/>
              <a:t>pony</a:t>
            </a:r>
            <a:r>
              <a:rPr lang="hr-HR" dirty="0"/>
              <a:t> - https://pixabay.com/photos/horse-pony-animal-mane-horse-mane-1330690/ (datum skidanja: 14,7.2021.)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400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https://pixabay.com/photos/fish-cod-smoked-steckerlfisch-107708/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5090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- https://pixabay.com/photos/taiga-forest-lake-2575825/ (datum preuzimanja: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530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- https://commons.wikimedia.org/w/index.php?search=kiruna&amp;title=Special:MediaSearch&amp;go=Go&amp;type=image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0314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Pročitajte članak o Danskom otoku </a:t>
            </a:r>
            <a:r>
              <a:rPr lang="hr-HR" dirty="0" err="1"/>
              <a:t>Sanso</a:t>
            </a:r>
            <a:r>
              <a:rPr lang="hr-HR" dirty="0"/>
              <a:t> koji je samoodrživ. Objasnite što to znači. </a:t>
            </a:r>
          </a:p>
          <a:p>
            <a:r>
              <a:rPr lang="hr-HR" dirty="0"/>
              <a:t>https://www.ekovjesnik.hr/clanak/1438/zelena-tranzicija-danskog-otoka-samso-prava-je-prica-o-uspjehu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051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Wikimedia</a:t>
            </a:r>
            <a:r>
              <a:rPr lang="hr-HR" dirty="0"/>
              <a:t> - https://commons.wikimedia.org/w/index.php?search=saab+logo&amp;title=Special:MediaSearch&amp;go=Go&amp;type=image , https://commons.wikimedia.org/w/index.php?search=volvo+logo&amp;title=Special:MediaSearch&amp;go=Go&amp;type=image, https://commons.wikimedia.org/w/index.php?search=ikea+logo&amp;title=Special:MediaSearch&amp;go=Go&amp;type=image (datum skidanja: 14.7.2021.)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4255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– </a:t>
            </a:r>
            <a:r>
              <a:rPr lang="hr-HR" dirty="0" err="1"/>
              <a:t>Seljalandsfoss</a:t>
            </a:r>
            <a:r>
              <a:rPr lang="hr-HR" dirty="0"/>
              <a:t> - https://pixabay.com/photos/seljalandsfoss-waterfalls-iceland-1751463/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1352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– Mala sirena - https://pixabay.com/photos/statue-little-mermaid-copenhagen-4873099/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980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Nordijske i Baltičke države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53F9F1C-42A9-472D-97BD-A2A69E702546}"/>
              </a:ext>
            </a:extLst>
          </p:cNvPr>
          <p:cNvSpPr txBox="1"/>
          <p:nvPr/>
        </p:nvSpPr>
        <p:spPr>
          <a:xfrm>
            <a:off x="754602" y="153583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SJEVERNA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72D96C26-DEA9-4BA3-8E60-61A44E606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01" y="2400454"/>
            <a:ext cx="4941163" cy="33046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r-HR" sz="3300" b="1" dirty="0"/>
              <a:t>Rudarstvo</a:t>
            </a:r>
          </a:p>
          <a:p>
            <a:pPr marL="0" indent="0">
              <a:buNone/>
            </a:pPr>
            <a:endParaRPr lang="hr-HR" b="1" dirty="0"/>
          </a:p>
          <a:p>
            <a:r>
              <a:rPr lang="hr-HR" sz="2400" dirty="0" err="1"/>
              <a:t>Kiruna</a:t>
            </a:r>
            <a:r>
              <a:rPr lang="hr-HR" sz="2400" dirty="0"/>
              <a:t> i </a:t>
            </a:r>
            <a:r>
              <a:rPr lang="hr-HR" sz="2400" dirty="0" err="1"/>
              <a:t>Galivare</a:t>
            </a:r>
            <a:r>
              <a:rPr lang="hr-HR" sz="2400" dirty="0"/>
              <a:t> u Švedskoj – željezna ruda              čelik</a:t>
            </a:r>
          </a:p>
          <a:p>
            <a:r>
              <a:rPr lang="hr-HR" sz="2400" dirty="0"/>
              <a:t>u Finskoj – krom i bakar</a:t>
            </a:r>
          </a:p>
          <a:p>
            <a:r>
              <a:rPr lang="hr-HR" sz="2400" dirty="0"/>
              <a:t>plin i nafta – Norveško more</a:t>
            </a:r>
          </a:p>
          <a:p>
            <a:r>
              <a:rPr lang="hr-HR" sz="2400" dirty="0"/>
              <a:t>energente većinom uvoze</a:t>
            </a:r>
          </a:p>
          <a:p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Razmislite: Zašto Baltičke države nemaju ruda? </a:t>
            </a:r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F740BFDE-2E01-4100-8D9F-45B21263992C}"/>
              </a:ext>
            </a:extLst>
          </p:cNvPr>
          <p:cNvCxnSpPr>
            <a:cxnSpLocks/>
          </p:cNvCxnSpPr>
          <p:nvPr/>
        </p:nvCxnSpPr>
        <p:spPr>
          <a:xfrm>
            <a:off x="5468645" y="3429000"/>
            <a:ext cx="3195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priroda, gorje&#10;&#10;Opis je automatski generiran">
            <a:extLst>
              <a:ext uri="{FF2B5EF4-FFF2-40B4-BE49-F238E27FC236}">
                <a16:creationId xmlns:a16="http://schemas.microsoft.com/office/drawing/2014/main" id="{B41AAAB8-B67E-459F-8F12-97297ED04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480" y="244295"/>
            <a:ext cx="5970335" cy="398956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AE8E0CD-FFF3-4FBA-BBAC-A57AE5E3E6E9}"/>
              </a:ext>
            </a:extLst>
          </p:cNvPr>
          <p:cNvSpPr txBox="1"/>
          <p:nvPr/>
        </p:nvSpPr>
        <p:spPr>
          <a:xfrm>
            <a:off x="6135184" y="4233862"/>
            <a:ext cx="299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Kiruna</a:t>
            </a:r>
            <a:r>
              <a:rPr lang="hr-HR" dirty="0"/>
              <a:t>, Švedska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6080601-4082-44EC-AE3E-48C96991A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244" y="4233862"/>
            <a:ext cx="2726174" cy="2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57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43A9D7B7-693B-4B4B-BE56-6744D1FE9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0037"/>
            <a:ext cx="10515600" cy="3304640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Energetika</a:t>
            </a:r>
          </a:p>
          <a:p>
            <a:pPr marL="0" indent="0">
              <a:buNone/>
            </a:pPr>
            <a:endParaRPr lang="hr-HR" b="1" dirty="0"/>
          </a:p>
          <a:p>
            <a:r>
              <a:rPr lang="hr-HR" sz="2400" dirty="0"/>
              <a:t>voda – najvažnije prirodno bogatstvo u Nordijskim državama (hidroenergija)</a:t>
            </a:r>
          </a:p>
          <a:p>
            <a:r>
              <a:rPr lang="hr-HR" sz="2400" dirty="0"/>
              <a:t>Baltičke države – siromašne vodnom snagom </a:t>
            </a:r>
          </a:p>
          <a:p>
            <a:endParaRPr lang="hr-HR" sz="24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2D2A951-F8F8-40F9-90F0-394193E70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12" y="3746377"/>
            <a:ext cx="8033729" cy="30390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A367461-A98A-4678-9820-13B10EE67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641" y="3844031"/>
            <a:ext cx="20574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5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76F879D-444F-41D9-A6DD-3744796A4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017" y="701337"/>
            <a:ext cx="7630578" cy="3756756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D8873CF-F357-4819-B673-793CEC136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795" y="4688912"/>
            <a:ext cx="6372225" cy="163830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8D35F451-E6B2-40C3-9709-6804487A39A3}"/>
              </a:ext>
            </a:extLst>
          </p:cNvPr>
          <p:cNvSpPr txBox="1"/>
          <p:nvPr/>
        </p:nvSpPr>
        <p:spPr>
          <a:xfrm>
            <a:off x="9013595" y="1431704"/>
            <a:ext cx="26339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Koje izvore energije u najvećoj mjeri koriste u Nordijskim državama? Jesu li to obnovljivi ili neobnovljivi izvori energije? Koje izvore energije koriste u Baltičkim državama? Jesu li to obnovljivi ili neobnovljivi izvori?</a:t>
            </a:r>
          </a:p>
          <a:p>
            <a:r>
              <a:rPr lang="hr-HR" sz="2000" i="1" dirty="0"/>
              <a:t>Što zaključuješ o svijesti ovih država o održivom razvoju?</a:t>
            </a:r>
          </a:p>
        </p:txBody>
      </p:sp>
    </p:spTree>
    <p:extLst>
      <p:ext uri="{BB962C8B-B14F-4D97-AF65-F5344CB8AC3E}">
        <p14:creationId xmlns:p14="http://schemas.microsoft.com/office/powerpoint/2010/main" val="2811155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D6C68468-0A49-461B-A685-A69AF000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252" y="1190754"/>
            <a:ext cx="4977414" cy="2545820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vjetar</a:t>
            </a:r>
          </a:p>
          <a:p>
            <a:r>
              <a:rPr lang="hr-HR" dirty="0"/>
              <a:t>Danska – vodeća u Europi prema udjelu vjetroelektrana u proizvodnji električne energije</a:t>
            </a:r>
          </a:p>
          <a:p>
            <a:pPr marL="0" indent="0">
              <a:buNone/>
            </a:pPr>
            <a:r>
              <a:rPr lang="hr-HR" i="1" dirty="0"/>
              <a:t>Kako je tome pogodovao njezin položaj u Sjevernom moru? Koji je energent bio vodeći u Danskoj početkom 21.st.?</a:t>
            </a:r>
          </a:p>
          <a:p>
            <a:pPr marL="0" indent="0">
              <a:buNone/>
            </a:pPr>
            <a:r>
              <a:rPr lang="hr-HR" i="1" dirty="0"/>
              <a:t>Istražite: Gdje se nalazi otok </a:t>
            </a:r>
            <a:r>
              <a:rPr lang="hr-HR" i="1" dirty="0" err="1"/>
              <a:t>Sanso</a:t>
            </a:r>
            <a:r>
              <a:rPr lang="hr-HR" i="1" dirty="0"/>
              <a:t>? Kako je postao samoodrživ?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2" descr="C:\Users\Svjetlana\Documents\školska knjiga\ppt predlosci i slike\slike2\PPT\121048.TIF">
            <a:extLst>
              <a:ext uri="{FF2B5EF4-FFF2-40B4-BE49-F238E27FC236}">
                <a16:creationId xmlns:a16="http://schemas.microsoft.com/office/drawing/2014/main" id="{5D971301-27A0-4EE8-AE1E-76F617BCC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4013" r="2651" b="4932"/>
          <a:stretch/>
        </p:blipFill>
        <p:spPr bwMode="auto">
          <a:xfrm>
            <a:off x="5903650" y="301840"/>
            <a:ext cx="4554245" cy="291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0F14D6D-BB6E-48B8-A43A-09D0AAF3A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7" y="4057095"/>
            <a:ext cx="7060056" cy="209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5F867A0-14BE-4524-A982-A35F0168A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917" y="3303371"/>
            <a:ext cx="4829283" cy="344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7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F712AA3E-49F8-453D-878F-7122165CF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612"/>
            <a:ext cx="10515600" cy="3304640"/>
          </a:xfrm>
        </p:spPr>
        <p:txBody>
          <a:bodyPr/>
          <a:lstStyle/>
          <a:p>
            <a:r>
              <a:rPr lang="hr-HR" dirty="0"/>
              <a:t>geotermalna energija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B2F51-DB8A-4ACE-A16F-3C7CAAA7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606" y="1201871"/>
            <a:ext cx="5905361" cy="445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DE710CF1-90DA-4B0A-A82C-777CC5E08159}"/>
              </a:ext>
            </a:extLst>
          </p:cNvPr>
          <p:cNvSpPr txBox="1"/>
          <p:nvPr/>
        </p:nvSpPr>
        <p:spPr>
          <a:xfrm>
            <a:off x="5649606" y="5656128"/>
            <a:ext cx="302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Plava laguna, Island</a:t>
            </a:r>
          </a:p>
        </p:txBody>
      </p:sp>
    </p:spTree>
    <p:extLst>
      <p:ext uri="{BB962C8B-B14F-4D97-AF65-F5344CB8AC3E}">
        <p14:creationId xmlns:p14="http://schemas.microsoft.com/office/powerpoint/2010/main" val="2308949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58124F8-2945-4420-B473-E18C68C26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37" y="193089"/>
            <a:ext cx="5434556" cy="6471821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46382A3-4BDE-41C3-9DA8-D252A2C65421}"/>
              </a:ext>
            </a:extLst>
          </p:cNvPr>
          <p:cNvSpPr txBox="1"/>
          <p:nvPr/>
        </p:nvSpPr>
        <p:spPr>
          <a:xfrm>
            <a:off x="6428232" y="1316736"/>
            <a:ext cx="4764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Koja država je najveći proizvođač električne energije po stanovniku 2014.?</a:t>
            </a:r>
          </a:p>
          <a:p>
            <a:r>
              <a:rPr lang="hr-HR" sz="2400" i="1" dirty="0"/>
              <a:t>Koja država je najveći potrošač električne energije?</a:t>
            </a:r>
          </a:p>
          <a:p>
            <a:r>
              <a:rPr lang="hr-HR" sz="2400" i="1" dirty="0"/>
              <a:t>Koja država u donjoj tablici jedina ne pripada regiji Sjeverna Europa? </a:t>
            </a:r>
          </a:p>
        </p:txBody>
      </p:sp>
    </p:spTree>
    <p:extLst>
      <p:ext uri="{BB962C8B-B14F-4D97-AF65-F5344CB8AC3E}">
        <p14:creationId xmlns:p14="http://schemas.microsoft.com/office/powerpoint/2010/main" val="2072799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498C5B1-045E-4A43-92A1-16BB6DEE5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2382"/>
            <a:ext cx="4761091" cy="4345618"/>
          </a:xfrm>
        </p:spPr>
        <p:txBody>
          <a:bodyPr>
            <a:normAutofit fontScale="85000" lnSpcReduction="10000"/>
          </a:bodyPr>
          <a:lstStyle/>
          <a:p>
            <a:r>
              <a:rPr lang="hr-HR" dirty="0"/>
              <a:t>Nordijske države – napredna industrija s modernim tehnologijama (visokoobrazovana radna snaga)</a:t>
            </a:r>
          </a:p>
          <a:p>
            <a:r>
              <a:rPr lang="hr-HR" dirty="0"/>
              <a:t>drvna industrija – visokokvalitetan namještaj (npr. Ikea)</a:t>
            </a:r>
          </a:p>
          <a:p>
            <a:r>
              <a:rPr lang="hr-HR" dirty="0"/>
              <a:t>metaloprerađivačka industrija</a:t>
            </a:r>
          </a:p>
          <a:p>
            <a:r>
              <a:rPr lang="hr-HR" dirty="0"/>
              <a:t>automobilska industrija – Saab, Volvo (</a:t>
            </a:r>
            <a:r>
              <a:rPr lang="hr-HR" i="1" dirty="0"/>
              <a:t>Istražite u kojoj državi se nalaze.</a:t>
            </a:r>
            <a:r>
              <a:rPr lang="hr-HR" dirty="0"/>
              <a:t>)</a:t>
            </a:r>
          </a:p>
          <a:p>
            <a:r>
              <a:rPr lang="hr-HR" sz="2800" dirty="0"/>
              <a:t>Baltičke države – uspješno se okrenule tržišnom gospodarstvu nakon osamostaljenja  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F6014598-B759-44D9-A1AC-E720362A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6" y="1381108"/>
            <a:ext cx="10515600" cy="770868"/>
          </a:xfrm>
        </p:spPr>
        <p:txBody>
          <a:bodyPr/>
          <a:lstStyle/>
          <a:p>
            <a:r>
              <a:rPr lang="hr-HR" dirty="0"/>
              <a:t>Napredna industrija</a:t>
            </a:r>
          </a:p>
        </p:txBody>
      </p:sp>
      <p:pic>
        <p:nvPicPr>
          <p:cNvPr id="5" name="Slika 4" descr="Slika na kojoj se prikazuje tekst, prijenosnik, tamno&#10;&#10;Opis je automatski generiran">
            <a:extLst>
              <a:ext uri="{FF2B5EF4-FFF2-40B4-BE49-F238E27FC236}">
                <a16:creationId xmlns:a16="http://schemas.microsoft.com/office/drawing/2014/main" id="{AD2CB128-9C13-47D2-AFF6-C0863413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689" y="1392327"/>
            <a:ext cx="4580110" cy="1030525"/>
          </a:xfrm>
          <a:prstGeom prst="rect">
            <a:avLst/>
          </a:prstGeom>
        </p:spPr>
      </p:pic>
      <p:pic>
        <p:nvPicPr>
          <p:cNvPr id="7" name="Slika 6" descr="Slika na kojoj se prikazuje tekst, znak&#10;&#10;Opis je automatski generiran">
            <a:extLst>
              <a:ext uri="{FF2B5EF4-FFF2-40B4-BE49-F238E27FC236}">
                <a16:creationId xmlns:a16="http://schemas.microsoft.com/office/drawing/2014/main" id="{30FE1389-45C5-4541-B699-9710DC59E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689" y="2782193"/>
            <a:ext cx="2472267" cy="247226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EA28E43-E751-4F97-A2EE-F12B38C93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354" y="3442874"/>
            <a:ext cx="3138311" cy="146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97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0D5E48E-E05D-4194-A5FF-F99FCE42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13" y="2125245"/>
            <a:ext cx="10515600" cy="3304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/>
              <a:t>Trgovina i pomorstvo</a:t>
            </a:r>
          </a:p>
          <a:p>
            <a:pPr marL="0" indent="0">
              <a:buNone/>
            </a:pPr>
            <a:endParaRPr lang="hr-HR" sz="2400" dirty="0"/>
          </a:p>
          <a:p>
            <a:r>
              <a:rPr lang="hr-HR" sz="2400" dirty="0"/>
              <a:t>duga pomorska tradicija – Vikinzi</a:t>
            </a:r>
          </a:p>
          <a:p>
            <a:r>
              <a:rPr lang="hr-HR" sz="2400" dirty="0"/>
              <a:t>države međusobno povezane trgovinskim vezama</a:t>
            </a:r>
          </a:p>
          <a:p>
            <a:r>
              <a:rPr lang="hr-HR" sz="2400" dirty="0"/>
              <a:t>Norveška – među 10 najvećih mornarica u svijetu</a:t>
            </a:r>
          </a:p>
          <a:p>
            <a:r>
              <a:rPr lang="hr-HR" sz="2400" dirty="0"/>
              <a:t>važnost luka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Koje države izlaze samo na Baltičko more? S kojim problemima se susreću?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2557BC2-0438-4D66-A813-C12F07CC9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248" y="386965"/>
            <a:ext cx="3455522" cy="347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017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8FF97DF-BBBF-4DDE-8907-E9731EB7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44" y="1539596"/>
            <a:ext cx="3255644" cy="22649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i="1" dirty="0"/>
              <a:t>Pročitajte kratke tekstove o državama Sjeverne Europe na str. 198 i 198 u udžbeniku. Nakon toga ispravno ispunite tablicu pojmovima ispod. Sve gradove, zaljeve i mora iz tablice pronađite na geografskoj karti.</a:t>
            </a:r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r>
              <a:rPr lang="hr-HR" sz="2400" i="1" dirty="0"/>
              <a:t>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C0363000-5EC7-4C7B-8F65-DED7E4C1D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1244952"/>
            <a:ext cx="10515600" cy="770868"/>
          </a:xfrm>
        </p:spPr>
        <p:txBody>
          <a:bodyPr>
            <a:normAutofit/>
          </a:bodyPr>
          <a:lstStyle/>
          <a:p>
            <a:r>
              <a:rPr lang="hr-HR" sz="2400" dirty="0"/>
              <a:t>Zadatak</a:t>
            </a:r>
          </a:p>
        </p:txBody>
      </p:sp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2E4BC41C-8AE7-412D-AC70-CE140D0B7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51547"/>
              </p:ext>
            </p:extLst>
          </p:nvPr>
        </p:nvGraphicFramePr>
        <p:xfrm>
          <a:off x="3641344" y="1521308"/>
          <a:ext cx="8450072" cy="1567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59">
                  <a:extLst>
                    <a:ext uri="{9D8B030D-6E8A-4147-A177-3AD203B41FA5}">
                      <a16:colId xmlns:a16="http://schemas.microsoft.com/office/drawing/2014/main" val="2128968941"/>
                    </a:ext>
                  </a:extLst>
                </a:gridCol>
                <a:gridCol w="1056259">
                  <a:extLst>
                    <a:ext uri="{9D8B030D-6E8A-4147-A177-3AD203B41FA5}">
                      <a16:colId xmlns:a16="http://schemas.microsoft.com/office/drawing/2014/main" val="859128759"/>
                    </a:ext>
                  </a:extLst>
                </a:gridCol>
                <a:gridCol w="1056259">
                  <a:extLst>
                    <a:ext uri="{9D8B030D-6E8A-4147-A177-3AD203B41FA5}">
                      <a16:colId xmlns:a16="http://schemas.microsoft.com/office/drawing/2014/main" val="3466028960"/>
                    </a:ext>
                  </a:extLst>
                </a:gridCol>
                <a:gridCol w="1056259">
                  <a:extLst>
                    <a:ext uri="{9D8B030D-6E8A-4147-A177-3AD203B41FA5}">
                      <a16:colId xmlns:a16="http://schemas.microsoft.com/office/drawing/2014/main" val="3005328026"/>
                    </a:ext>
                  </a:extLst>
                </a:gridCol>
                <a:gridCol w="1056259">
                  <a:extLst>
                    <a:ext uri="{9D8B030D-6E8A-4147-A177-3AD203B41FA5}">
                      <a16:colId xmlns:a16="http://schemas.microsoft.com/office/drawing/2014/main" val="3868471293"/>
                    </a:ext>
                  </a:extLst>
                </a:gridCol>
                <a:gridCol w="1056259">
                  <a:extLst>
                    <a:ext uri="{9D8B030D-6E8A-4147-A177-3AD203B41FA5}">
                      <a16:colId xmlns:a16="http://schemas.microsoft.com/office/drawing/2014/main" val="2994610120"/>
                    </a:ext>
                  </a:extLst>
                </a:gridCol>
                <a:gridCol w="1056259">
                  <a:extLst>
                    <a:ext uri="{9D8B030D-6E8A-4147-A177-3AD203B41FA5}">
                      <a16:colId xmlns:a16="http://schemas.microsoft.com/office/drawing/2014/main" val="502123549"/>
                    </a:ext>
                  </a:extLst>
                </a:gridCol>
                <a:gridCol w="1056259">
                  <a:extLst>
                    <a:ext uri="{9D8B030D-6E8A-4147-A177-3AD203B41FA5}">
                      <a16:colId xmlns:a16="http://schemas.microsoft.com/office/drawing/2014/main" val="1238042506"/>
                    </a:ext>
                  </a:extLst>
                </a:gridCol>
              </a:tblGrid>
              <a:tr h="755791">
                <a:tc>
                  <a:txBody>
                    <a:bodyPr/>
                    <a:lstStyle/>
                    <a:p>
                      <a:r>
                        <a:rPr lang="hr-HR" sz="1600" dirty="0"/>
                        <a:t>Norveška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Švedska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Finska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Danska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Litva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Latvija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Estonija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393900"/>
                  </a:ext>
                </a:extLst>
              </a:tr>
              <a:tr h="811748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679847"/>
                  </a:ext>
                </a:extLst>
              </a:tr>
            </a:tbl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id="{C656E79E-808E-4057-9797-5BE91F43A729}"/>
              </a:ext>
            </a:extLst>
          </p:cNvPr>
          <p:cNvSpPr txBox="1"/>
          <p:nvPr/>
        </p:nvSpPr>
        <p:spPr>
          <a:xfrm>
            <a:off x="346711" y="3804592"/>
            <a:ext cx="46817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- brojna jezera</a:t>
            </a:r>
          </a:p>
          <a:p>
            <a:r>
              <a:rPr lang="hr-HR" dirty="0"/>
              <a:t>- splavarenje</a:t>
            </a:r>
          </a:p>
          <a:p>
            <a:r>
              <a:rPr lang="hr-HR" dirty="0"/>
              <a:t>- najveće, najmnogoljudnija i najgušće naseljena - na Skandinavskom poluotoku</a:t>
            </a:r>
          </a:p>
          <a:p>
            <a:r>
              <a:rPr lang="hr-HR" dirty="0"/>
              <a:t>- na obali </a:t>
            </a:r>
            <a:r>
              <a:rPr lang="hr-HR" dirty="0" err="1"/>
              <a:t>Riškog</a:t>
            </a:r>
            <a:r>
              <a:rPr lang="hr-HR" dirty="0"/>
              <a:t> i Finskog zaljeva</a:t>
            </a:r>
          </a:p>
          <a:p>
            <a:r>
              <a:rPr lang="hr-HR" dirty="0"/>
              <a:t>- poluotok Jylland, </a:t>
            </a:r>
            <a:r>
              <a:rPr lang="hr-HR" dirty="0" err="1"/>
              <a:t>Farski</a:t>
            </a:r>
            <a:r>
              <a:rPr lang="hr-HR" dirty="0"/>
              <a:t> otoci i Grenland</a:t>
            </a:r>
          </a:p>
          <a:p>
            <a:r>
              <a:rPr lang="hr-HR" dirty="0"/>
              <a:t>- najveća, najmnogoljudnija i najgušće naseljena od Baltičkih zemalja</a:t>
            </a:r>
          </a:p>
          <a:p>
            <a:r>
              <a:rPr lang="hr-HR" dirty="0"/>
              <a:t>- najrjeđe naseljena država regije</a:t>
            </a:r>
          </a:p>
          <a:p>
            <a:r>
              <a:rPr lang="hr-HR" dirty="0"/>
              <a:t>- </a:t>
            </a:r>
            <a:r>
              <a:rPr lang="hr-HR" dirty="0" err="1"/>
              <a:t>Riški</a:t>
            </a:r>
            <a:r>
              <a:rPr lang="hr-HR" dirty="0"/>
              <a:t> zaljev na čijem ušću je glavni grad</a:t>
            </a:r>
          </a:p>
          <a:p>
            <a:r>
              <a:rPr lang="hr-HR" dirty="0"/>
              <a:t>- fjordovi</a:t>
            </a:r>
          </a:p>
          <a:p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2ABB5AB-98F5-4C7B-BB20-A67B9BB9E406}"/>
              </a:ext>
            </a:extLst>
          </p:cNvPr>
          <p:cNvSpPr txBox="1"/>
          <p:nvPr/>
        </p:nvSpPr>
        <p:spPr>
          <a:xfrm>
            <a:off x="5208906" y="4081591"/>
            <a:ext cx="4123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- glavni grad Kopenhagen</a:t>
            </a:r>
          </a:p>
          <a:p>
            <a:r>
              <a:rPr lang="hr-HR" dirty="0"/>
              <a:t>- glavni grad Oslo</a:t>
            </a:r>
          </a:p>
          <a:p>
            <a:r>
              <a:rPr lang="hr-HR" dirty="0"/>
              <a:t>- glavni grad Riga</a:t>
            </a:r>
          </a:p>
          <a:p>
            <a:r>
              <a:rPr lang="hr-HR" dirty="0"/>
              <a:t>- glavni grad Vilnius</a:t>
            </a:r>
          </a:p>
          <a:p>
            <a:r>
              <a:rPr lang="hr-HR" dirty="0"/>
              <a:t>- glavni grad Helsinki</a:t>
            </a:r>
          </a:p>
          <a:p>
            <a:r>
              <a:rPr lang="hr-HR" dirty="0"/>
              <a:t>- glavni grad Reykjavik</a:t>
            </a:r>
          </a:p>
          <a:p>
            <a:r>
              <a:rPr lang="hr-HR" dirty="0"/>
              <a:t>- glavni grad Tallinn</a:t>
            </a:r>
          </a:p>
          <a:p>
            <a:r>
              <a:rPr lang="hr-HR" dirty="0"/>
              <a:t>- glavni grad Stockholm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EF31F11-AABF-47E6-9FD2-9934B37090DD}"/>
              </a:ext>
            </a:extLst>
          </p:cNvPr>
          <p:cNvSpPr txBox="1"/>
          <p:nvPr/>
        </p:nvSpPr>
        <p:spPr>
          <a:xfrm>
            <a:off x="8750808" y="4014654"/>
            <a:ext cx="297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-luka </a:t>
            </a:r>
            <a:r>
              <a:rPr lang="hr-HR" dirty="0" err="1"/>
              <a:t>Klaipeda</a:t>
            </a:r>
            <a:endParaRPr lang="hr-HR" dirty="0"/>
          </a:p>
          <a:p>
            <a:r>
              <a:rPr lang="hr-HR" dirty="0"/>
              <a:t>- jezero </a:t>
            </a:r>
            <a:r>
              <a:rPr lang="hr-HR" dirty="0" err="1"/>
              <a:t>Peipsi</a:t>
            </a:r>
            <a:endParaRPr lang="hr-HR" dirty="0"/>
          </a:p>
          <a:p>
            <a:r>
              <a:rPr lang="hr-HR" dirty="0"/>
              <a:t>- </a:t>
            </a:r>
            <a:r>
              <a:rPr lang="hr-HR" dirty="0" err="1"/>
              <a:t>Trondheim</a:t>
            </a:r>
            <a:r>
              <a:rPr lang="hr-HR" dirty="0"/>
              <a:t> i Bergen</a:t>
            </a:r>
          </a:p>
          <a:p>
            <a:r>
              <a:rPr lang="hr-HR" dirty="0"/>
              <a:t>- Turku i </a:t>
            </a:r>
            <a:r>
              <a:rPr lang="hr-HR" dirty="0" err="1"/>
              <a:t>Tampere</a:t>
            </a:r>
            <a:endParaRPr lang="hr-HR" dirty="0"/>
          </a:p>
          <a:p>
            <a:r>
              <a:rPr lang="hr-HR" dirty="0"/>
              <a:t>- </a:t>
            </a:r>
            <a:r>
              <a:rPr lang="hr-HR" dirty="0" err="1"/>
              <a:t>Malmö</a:t>
            </a:r>
            <a:r>
              <a:rPr lang="hr-HR" dirty="0"/>
              <a:t>, Göteborg</a:t>
            </a:r>
          </a:p>
          <a:p>
            <a:r>
              <a:rPr lang="hr-HR" dirty="0"/>
              <a:t>- najsjevernija luka </a:t>
            </a:r>
            <a:r>
              <a:rPr lang="hr-HR" dirty="0" err="1"/>
              <a:t>Narvik</a:t>
            </a:r>
            <a:endParaRPr lang="hr-HR" dirty="0"/>
          </a:p>
          <a:p>
            <a:r>
              <a:rPr lang="hr-HR" dirty="0"/>
              <a:t>- najveća ledenjačka jezera </a:t>
            </a:r>
            <a:r>
              <a:rPr lang="hr-HR" dirty="0" err="1"/>
              <a:t>Vänern</a:t>
            </a:r>
            <a:r>
              <a:rPr lang="hr-HR" dirty="0"/>
              <a:t> i </a:t>
            </a:r>
            <a:r>
              <a:rPr lang="hr-HR" dirty="0" err="1"/>
              <a:t>Vättern</a:t>
            </a: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2115850F-15EA-412B-BB78-512B06ABD0F6}"/>
              </a:ext>
            </a:extLst>
          </p:cNvPr>
          <p:cNvCxnSpPr/>
          <p:nvPr/>
        </p:nvCxnSpPr>
        <p:spPr>
          <a:xfrm>
            <a:off x="0" y="3804592"/>
            <a:ext cx="12192000" cy="90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74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052BB8-4786-4891-A071-5A64D6B690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03" y="528066"/>
            <a:ext cx="55054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B740641-F53C-46C0-9A29-6211C4B7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68" y="3099816"/>
            <a:ext cx="5512785" cy="324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84B9AEB-09EF-4EE8-96A0-72B99905915B}"/>
              </a:ext>
            </a:extLst>
          </p:cNvPr>
          <p:cNvSpPr txBox="1"/>
          <p:nvPr/>
        </p:nvSpPr>
        <p:spPr>
          <a:xfrm>
            <a:off x="292608" y="1472184"/>
            <a:ext cx="4727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/>
              <a:t>Island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7E18690-15D3-4C4D-8182-399F54EE90B7}"/>
              </a:ext>
            </a:extLst>
          </p:cNvPr>
          <p:cNvSpPr txBox="1"/>
          <p:nvPr/>
        </p:nvSpPr>
        <p:spPr>
          <a:xfrm>
            <a:off x="292608" y="5574142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dirty="0" err="1"/>
              <a:t>Seljalandsfoss</a:t>
            </a:r>
            <a:endParaRPr lang="hr-HR" sz="1600" dirty="0"/>
          </a:p>
        </p:txBody>
      </p:sp>
      <p:pic>
        <p:nvPicPr>
          <p:cNvPr id="12" name="Slika 11" descr="Slika na kojoj se prikazuje trava, priroda, nebo, voda&#10;&#10;Opis je automatski generiran">
            <a:extLst>
              <a:ext uri="{FF2B5EF4-FFF2-40B4-BE49-F238E27FC236}">
                <a16:creationId xmlns:a16="http://schemas.microsoft.com/office/drawing/2014/main" id="{A6159DAC-450E-4E23-970E-6F13CE630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97" y="2373969"/>
            <a:ext cx="5327904" cy="322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8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7E147D1-749E-4BBF-BEEF-681EA93B6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b="0" i="0" u="none" strike="noStrike" baseline="0" dirty="0">
                <a:solidFill>
                  <a:srgbClr val="231F20"/>
                </a:solidFill>
              </a:rPr>
              <a:t>usporediti stupanj gospodarske razvijenosti baltičkih i nordijskih država.</a:t>
            </a:r>
          </a:p>
          <a:p>
            <a:pPr algn="l"/>
            <a:r>
              <a:rPr lang="hr-HR" sz="2400" dirty="0">
                <a:solidFill>
                  <a:srgbClr val="636467"/>
                </a:solidFill>
              </a:rPr>
              <a:t>Učenik će</a:t>
            </a:r>
            <a:r>
              <a:rPr lang="hr-HR" sz="2400" b="0" i="0" u="none" strike="noStrike" baseline="0" dirty="0">
                <a:solidFill>
                  <a:srgbClr val="636467"/>
                </a:solidFill>
              </a:rPr>
              <a:t> </a:t>
            </a:r>
            <a:r>
              <a:rPr lang="hr-HR" sz="2400" b="0" i="0" u="none" strike="noStrike" baseline="0" dirty="0">
                <a:solidFill>
                  <a:srgbClr val="231F20"/>
                </a:solidFill>
              </a:rPr>
              <a:t>analizirati posebnosti nordijskoga kulturno - civilizacijskog kruga.</a:t>
            </a:r>
            <a:endParaRPr lang="hr-HR" sz="24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C523DB31-17E3-4530-A3C5-C6C4D77D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 </a:t>
            </a:r>
          </a:p>
        </p:txBody>
      </p:sp>
    </p:spTree>
    <p:extLst>
      <p:ext uri="{BB962C8B-B14F-4D97-AF65-F5344CB8AC3E}">
        <p14:creationId xmlns:p14="http://schemas.microsoft.com/office/powerpoint/2010/main" val="3026615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8E0E05-5E39-4B36-AC8E-0E69777008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995" y="3332555"/>
            <a:ext cx="5916844" cy="316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C0459A3-84A7-4D2D-BBF2-ED9E45DF8646}"/>
              </a:ext>
            </a:extLst>
          </p:cNvPr>
          <p:cNvSpPr txBox="1"/>
          <p:nvPr/>
        </p:nvSpPr>
        <p:spPr>
          <a:xfrm>
            <a:off x="5686995" y="6405861"/>
            <a:ext cx="1669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Kielski kanal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67327D1-E318-4CB0-AC62-1CE79E56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3" y="1468159"/>
            <a:ext cx="5656602" cy="335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4A5CB19-2C64-4122-ADF6-F0AEF173F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3" y="4325343"/>
            <a:ext cx="565660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8" descr="Slika na kojoj se prikazuje nebo, voda, na otvorenom&#10;&#10;Opis je automatski generiran">
            <a:extLst>
              <a:ext uri="{FF2B5EF4-FFF2-40B4-BE49-F238E27FC236}">
                <a16:creationId xmlns:a16="http://schemas.microsoft.com/office/drawing/2014/main" id="{0A0D6504-C679-4CC9-91BF-2E866926F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193" y="1116113"/>
            <a:ext cx="3324663" cy="2216442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0DC7599A-068F-4C8F-AABA-C74DD8571CF0}"/>
              </a:ext>
            </a:extLst>
          </p:cNvPr>
          <p:cNvSpPr txBox="1"/>
          <p:nvPr/>
        </p:nvSpPr>
        <p:spPr>
          <a:xfrm>
            <a:off x="4660777" y="1098827"/>
            <a:ext cx="131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</a:t>
            </a:r>
            <a:r>
              <a:rPr lang="hr-HR" sz="1600" dirty="0"/>
              <a:t>Mala sirena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6CAE6E5-2F90-40D6-8BD1-8810B0223C9C}"/>
              </a:ext>
            </a:extLst>
          </p:cNvPr>
          <p:cNvSpPr txBox="1"/>
          <p:nvPr/>
        </p:nvSpPr>
        <p:spPr>
          <a:xfrm>
            <a:off x="9330431" y="1651247"/>
            <a:ext cx="2148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/>
              <a:t>Danska</a:t>
            </a:r>
          </a:p>
        </p:txBody>
      </p:sp>
    </p:spTree>
    <p:extLst>
      <p:ext uri="{BB962C8B-B14F-4D97-AF65-F5344CB8AC3E}">
        <p14:creationId xmlns:p14="http://schemas.microsoft.com/office/powerpoint/2010/main" val="2570446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EB75D2-7B28-478C-A9D3-D3AAE324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11" y="3050124"/>
            <a:ext cx="3615040" cy="26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EEACD4-F100-4EC2-A080-EA645CF0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0" y="3791132"/>
            <a:ext cx="7469357" cy="26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04389E16-F605-44D6-941F-103AC31191FA}"/>
              </a:ext>
            </a:extLst>
          </p:cNvPr>
          <p:cNvSpPr txBox="1"/>
          <p:nvPr/>
        </p:nvSpPr>
        <p:spPr>
          <a:xfrm>
            <a:off x="507474" y="6336720"/>
            <a:ext cx="1387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Stockholm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A3FB73A-6B9F-47DE-ACCD-A6A3EC935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2"/>
          <a:stretch>
            <a:fillRect/>
          </a:stretch>
        </p:blipFill>
        <p:spPr bwMode="auto">
          <a:xfrm>
            <a:off x="615290" y="1064630"/>
            <a:ext cx="7243979" cy="236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A438032C-4AD7-492D-955A-BAE089EA6617}"/>
              </a:ext>
            </a:extLst>
          </p:cNvPr>
          <p:cNvSpPr txBox="1"/>
          <p:nvPr/>
        </p:nvSpPr>
        <p:spPr>
          <a:xfrm>
            <a:off x="615290" y="3429000"/>
            <a:ext cx="1279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Göteborg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C727AF9-69DC-4C03-BC7D-CE074C78AEDA}"/>
              </a:ext>
            </a:extLst>
          </p:cNvPr>
          <p:cNvSpPr txBox="1"/>
          <p:nvPr/>
        </p:nvSpPr>
        <p:spPr>
          <a:xfrm>
            <a:off x="8412480" y="1709928"/>
            <a:ext cx="2916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/>
              <a:t>Švedska </a:t>
            </a:r>
          </a:p>
        </p:txBody>
      </p:sp>
    </p:spTree>
    <p:extLst>
      <p:ext uri="{BB962C8B-B14F-4D97-AF65-F5344CB8AC3E}">
        <p14:creationId xmlns:p14="http://schemas.microsoft.com/office/powerpoint/2010/main" val="942075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vjetlana\Documents\školska knjiga\ppt predlosci i slike\smanjene\063_118018.jpg">
            <a:extLst>
              <a:ext uri="{FF2B5EF4-FFF2-40B4-BE49-F238E27FC236}">
                <a16:creationId xmlns:a16="http://schemas.microsoft.com/office/drawing/2014/main" id="{64B46B85-0866-4279-8F16-A85E3C4B0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344" y="159798"/>
            <a:ext cx="3398613" cy="513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6EDBE5D-60A8-4263-A4F0-62692DDE5459}"/>
              </a:ext>
            </a:extLst>
          </p:cNvPr>
          <p:cNvSpPr txBox="1"/>
          <p:nvPr/>
        </p:nvSpPr>
        <p:spPr>
          <a:xfrm>
            <a:off x="8531441" y="5248468"/>
            <a:ext cx="2725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Naftna platforma</a:t>
            </a:r>
          </a:p>
        </p:txBody>
      </p:sp>
      <p:pic>
        <p:nvPicPr>
          <p:cNvPr id="6" name="Picture 2" descr="C:\Users\Svjetlana\Documents\školska knjiga\ppt predlosci i slike\slike2\PPT\sh53951077.jpg">
            <a:extLst>
              <a:ext uri="{FF2B5EF4-FFF2-40B4-BE49-F238E27FC236}">
                <a16:creationId xmlns:a16="http://schemas.microsoft.com/office/drawing/2014/main" id="{673FA2D4-CC48-4340-9388-A23789B14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62" y="159798"/>
            <a:ext cx="535258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F8C1D3D-9F3C-4646-9644-2977861CA21D}"/>
              </a:ext>
            </a:extLst>
          </p:cNvPr>
          <p:cNvSpPr txBox="1"/>
          <p:nvPr/>
        </p:nvSpPr>
        <p:spPr>
          <a:xfrm>
            <a:off x="3107165" y="3588798"/>
            <a:ext cx="1873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Polarna svjetlost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67C5F4A-AF02-42EA-84E3-11FE414C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37" y="4011822"/>
            <a:ext cx="6564206" cy="25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DA6CCA28-79D4-4F0A-8C1D-3C778AA5F642}"/>
              </a:ext>
            </a:extLst>
          </p:cNvPr>
          <p:cNvSpPr txBox="1"/>
          <p:nvPr/>
        </p:nvSpPr>
        <p:spPr>
          <a:xfrm>
            <a:off x="1839311" y="6505697"/>
            <a:ext cx="75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Oslo</a:t>
            </a:r>
            <a:r>
              <a:rPr lang="hr-HR" dirty="0"/>
              <a:t>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7871CD1-C246-4114-A6ED-6CEE2761F9E6}"/>
              </a:ext>
            </a:extLst>
          </p:cNvPr>
          <p:cNvSpPr txBox="1"/>
          <p:nvPr/>
        </p:nvSpPr>
        <p:spPr>
          <a:xfrm>
            <a:off x="177553" y="1651247"/>
            <a:ext cx="241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/>
              <a:t>Norveška </a:t>
            </a:r>
          </a:p>
        </p:txBody>
      </p:sp>
    </p:spTree>
    <p:extLst>
      <p:ext uri="{BB962C8B-B14F-4D97-AF65-F5344CB8AC3E}">
        <p14:creationId xmlns:p14="http://schemas.microsoft.com/office/powerpoint/2010/main" val="2954780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vjetlana\Documents\školska knjiga\ppt predlosci i slike\slike2\PPT\sh589928.jpg">
            <a:extLst>
              <a:ext uri="{FF2B5EF4-FFF2-40B4-BE49-F238E27FC236}">
                <a16:creationId xmlns:a16="http://schemas.microsoft.com/office/drawing/2014/main" id="{82C0D20B-E819-44BC-8585-57C71829E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6" y="3497009"/>
            <a:ext cx="4133591" cy="301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7B06C69-63E5-402C-AF37-91CB43DEE3F9}"/>
              </a:ext>
            </a:extLst>
          </p:cNvPr>
          <p:cNvSpPr txBox="1"/>
          <p:nvPr/>
        </p:nvSpPr>
        <p:spPr>
          <a:xfrm>
            <a:off x="383823" y="6549434"/>
            <a:ext cx="1980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/>
              <a:t>Suomi</a:t>
            </a:r>
            <a:r>
              <a:rPr lang="hr-HR" sz="1600" dirty="0"/>
              <a:t> = zemlja jezera</a:t>
            </a:r>
          </a:p>
        </p:txBody>
      </p:sp>
      <p:pic>
        <p:nvPicPr>
          <p:cNvPr id="7" name="Slika 6" descr="Slika na kojoj se prikazuje tekst, na otvorenom, stablo, nebo&#10;&#10;Opis je automatski generiran">
            <a:extLst>
              <a:ext uri="{FF2B5EF4-FFF2-40B4-BE49-F238E27FC236}">
                <a16:creationId xmlns:a16="http://schemas.microsoft.com/office/drawing/2014/main" id="{217747E8-0E8F-4B28-9E08-5B0489C47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086" y="364801"/>
            <a:ext cx="4979736" cy="3020530"/>
          </a:xfrm>
          <a:prstGeom prst="rect">
            <a:avLst/>
          </a:prstGeom>
        </p:spPr>
      </p:pic>
      <p:pic>
        <p:nvPicPr>
          <p:cNvPr id="9" name="Slika 8" descr="Slika na kojoj se prikazuje na otvorenom, nebo, grad, zgrada&#10;&#10;Opis je automatski generiran">
            <a:extLst>
              <a:ext uri="{FF2B5EF4-FFF2-40B4-BE49-F238E27FC236}">
                <a16:creationId xmlns:a16="http://schemas.microsoft.com/office/drawing/2014/main" id="{378C9384-3AA9-4A1D-8AD2-3AA4ED38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936" y="3487276"/>
            <a:ext cx="4528322" cy="3018881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D5B6221C-3EDA-4DA5-8498-DF15237285FE}"/>
              </a:ext>
            </a:extLst>
          </p:cNvPr>
          <p:cNvSpPr txBox="1"/>
          <p:nvPr/>
        </p:nvSpPr>
        <p:spPr>
          <a:xfrm>
            <a:off x="4981336" y="6472936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Helsinki </a:t>
            </a:r>
          </a:p>
        </p:txBody>
      </p:sp>
      <p:pic>
        <p:nvPicPr>
          <p:cNvPr id="12" name="Slika 11" descr="Slika na kojoj se prikazuje pas, sisavac, siva, vezano&#10;&#10;Opis je automatski generiran">
            <a:extLst>
              <a:ext uri="{FF2B5EF4-FFF2-40B4-BE49-F238E27FC236}">
                <a16:creationId xmlns:a16="http://schemas.microsoft.com/office/drawing/2014/main" id="{B1316F1C-C77E-4366-AB5B-DCCDD542B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189" y="364800"/>
            <a:ext cx="4225713" cy="3064199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FF8A7798-95DC-4549-AC74-69921F7D60AA}"/>
              </a:ext>
            </a:extLst>
          </p:cNvPr>
          <p:cNvSpPr txBox="1"/>
          <p:nvPr/>
        </p:nvSpPr>
        <p:spPr>
          <a:xfrm>
            <a:off x="9742311" y="4301067"/>
            <a:ext cx="1975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/>
              <a:t>Finska </a:t>
            </a:r>
          </a:p>
        </p:txBody>
      </p:sp>
    </p:spTree>
    <p:extLst>
      <p:ext uri="{BB962C8B-B14F-4D97-AF65-F5344CB8AC3E}">
        <p14:creationId xmlns:p14="http://schemas.microsoft.com/office/powerpoint/2010/main" val="4115236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na otvorenom, stablo, nebo, zgrada&#10;&#10;Opis je automatski generiran">
            <a:extLst>
              <a:ext uri="{FF2B5EF4-FFF2-40B4-BE49-F238E27FC236}">
                <a16:creationId xmlns:a16="http://schemas.microsoft.com/office/drawing/2014/main" id="{23B9CC0E-B105-4537-991F-0B7455061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3692" y="123825"/>
            <a:ext cx="4406900" cy="3305175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7CF521B-D9B4-4590-9767-531771C0E18C}"/>
              </a:ext>
            </a:extLst>
          </p:cNvPr>
          <p:cNvSpPr txBox="1"/>
          <p:nvPr/>
        </p:nvSpPr>
        <p:spPr>
          <a:xfrm>
            <a:off x="7623692" y="3398806"/>
            <a:ext cx="3014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Crkva u Vilniusu </a:t>
            </a:r>
          </a:p>
        </p:txBody>
      </p:sp>
      <p:pic>
        <p:nvPicPr>
          <p:cNvPr id="8" name="Slika 7" descr="Slika na kojoj se prikazuje stablo, na otvorenom, kuća, gradić&#10;&#10;Opis je automatski generiran">
            <a:extLst>
              <a:ext uri="{FF2B5EF4-FFF2-40B4-BE49-F238E27FC236}">
                <a16:creationId xmlns:a16="http://schemas.microsoft.com/office/drawing/2014/main" id="{95111758-A668-4A04-A566-31BF2206C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09" y="123825"/>
            <a:ext cx="5852160" cy="330517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E61ECA26-9E9B-4EC4-BF86-D554E5EAE9C8}"/>
              </a:ext>
            </a:extLst>
          </p:cNvPr>
          <p:cNvSpPr txBox="1"/>
          <p:nvPr/>
        </p:nvSpPr>
        <p:spPr>
          <a:xfrm>
            <a:off x="886909" y="342900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Vilnius</a:t>
            </a:r>
            <a:r>
              <a:rPr lang="hr-HR" dirty="0"/>
              <a:t> </a:t>
            </a:r>
          </a:p>
        </p:txBody>
      </p:sp>
      <p:pic>
        <p:nvPicPr>
          <p:cNvPr id="13" name="Slika 12" descr="Slika na kojoj se prikazuje nebo, na otvorenom, priroda, obala&#10;&#10;Opis je automatski generiran">
            <a:extLst>
              <a:ext uri="{FF2B5EF4-FFF2-40B4-BE49-F238E27FC236}">
                <a16:creationId xmlns:a16="http://schemas.microsoft.com/office/drawing/2014/main" id="{97727D3F-5E1B-4219-87D1-45645E3A4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129" y="3798332"/>
            <a:ext cx="4554836" cy="2562095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2D3821CE-B3D4-4B79-ADAF-5F295DCECC24}"/>
              </a:ext>
            </a:extLst>
          </p:cNvPr>
          <p:cNvSpPr txBox="1"/>
          <p:nvPr/>
        </p:nvSpPr>
        <p:spPr>
          <a:xfrm>
            <a:off x="7182035" y="4394447"/>
            <a:ext cx="4332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/>
              <a:t>Litva</a:t>
            </a:r>
          </a:p>
        </p:txBody>
      </p:sp>
    </p:spTree>
    <p:extLst>
      <p:ext uri="{BB962C8B-B14F-4D97-AF65-F5344CB8AC3E}">
        <p14:creationId xmlns:p14="http://schemas.microsoft.com/office/powerpoint/2010/main" val="197350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zgrada, planina&#10;&#10;Opis je automatski generiran">
            <a:extLst>
              <a:ext uri="{FF2B5EF4-FFF2-40B4-BE49-F238E27FC236}">
                <a16:creationId xmlns:a16="http://schemas.microsoft.com/office/drawing/2014/main" id="{75A60CED-1123-422C-8D70-5618CA7FB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451" y="44388"/>
            <a:ext cx="5366847" cy="3063240"/>
          </a:xfrm>
        </p:spPr>
      </p:pic>
      <p:pic>
        <p:nvPicPr>
          <p:cNvPr id="7" name="Slika 6" descr="Slika na kojoj se prikazuje na otvorenom, stablo, nebo, trava&#10;&#10;Opis je automatski generiran">
            <a:extLst>
              <a:ext uri="{FF2B5EF4-FFF2-40B4-BE49-F238E27FC236}">
                <a16:creationId xmlns:a16="http://schemas.microsoft.com/office/drawing/2014/main" id="{E4EF5D94-8194-4269-9608-8504F8244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94" y="3670822"/>
            <a:ext cx="5339562" cy="2747638"/>
          </a:xfrm>
          <a:prstGeom prst="rect">
            <a:avLst/>
          </a:prstGeom>
        </p:spPr>
      </p:pic>
      <p:pic>
        <p:nvPicPr>
          <p:cNvPr id="9" name="Slika 8" descr="Slika na kojoj se prikazuje na otvorenom, nebo, tlo, plaža&#10;&#10;Opis je automatski generiran">
            <a:extLst>
              <a:ext uri="{FF2B5EF4-FFF2-40B4-BE49-F238E27FC236}">
                <a16:creationId xmlns:a16="http://schemas.microsoft.com/office/drawing/2014/main" id="{A7839747-89D3-4F2E-9D72-1ABEEBFBD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938" y="3560644"/>
            <a:ext cx="4458958" cy="2967994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FBFB7340-CEDD-4790-AEA1-001EB651A9E5}"/>
              </a:ext>
            </a:extLst>
          </p:cNvPr>
          <p:cNvSpPr txBox="1"/>
          <p:nvPr/>
        </p:nvSpPr>
        <p:spPr>
          <a:xfrm>
            <a:off x="133165" y="3107628"/>
            <a:ext cx="93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Riga 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64D75BB-D92B-4314-8BA4-5B36C2DB25F0}"/>
              </a:ext>
            </a:extLst>
          </p:cNvPr>
          <p:cNvSpPr txBox="1"/>
          <p:nvPr/>
        </p:nvSpPr>
        <p:spPr>
          <a:xfrm>
            <a:off x="221824" y="6324756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Sauna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322D069-EBB5-4DDB-9CA8-E05D7A6F904E}"/>
              </a:ext>
            </a:extLst>
          </p:cNvPr>
          <p:cNvSpPr txBox="1"/>
          <p:nvPr/>
        </p:nvSpPr>
        <p:spPr>
          <a:xfrm>
            <a:off x="5936202" y="6488668"/>
            <a:ext cx="1951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Obala Baltičkog mora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1BB0E4DB-5A21-401F-AFD6-2250036EDF74}"/>
              </a:ext>
            </a:extLst>
          </p:cNvPr>
          <p:cNvSpPr txBox="1"/>
          <p:nvPr/>
        </p:nvSpPr>
        <p:spPr>
          <a:xfrm>
            <a:off x="6649375" y="1864311"/>
            <a:ext cx="2343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/>
              <a:t>Latvija</a:t>
            </a:r>
          </a:p>
        </p:txBody>
      </p:sp>
    </p:spTree>
    <p:extLst>
      <p:ext uri="{BB962C8B-B14F-4D97-AF65-F5344CB8AC3E}">
        <p14:creationId xmlns:p14="http://schemas.microsoft.com/office/powerpoint/2010/main" val="122357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zgrada, na otvorenom, ulica, grad&#10;&#10;Opis je automatski generiran">
            <a:extLst>
              <a:ext uri="{FF2B5EF4-FFF2-40B4-BE49-F238E27FC236}">
                <a16:creationId xmlns:a16="http://schemas.microsoft.com/office/drawing/2014/main" id="{242CCE0D-A5CB-4A1A-87E8-C15DA86FF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456" y="1457025"/>
            <a:ext cx="4854974" cy="3212627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E6A5DF8E-E96C-4BBF-94DC-F0A5368FB757}"/>
              </a:ext>
            </a:extLst>
          </p:cNvPr>
          <p:cNvSpPr txBox="1"/>
          <p:nvPr/>
        </p:nvSpPr>
        <p:spPr>
          <a:xfrm>
            <a:off x="576456" y="4669653"/>
            <a:ext cx="1076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Tallinn </a:t>
            </a:r>
          </a:p>
        </p:txBody>
      </p:sp>
      <p:pic>
        <p:nvPicPr>
          <p:cNvPr id="8" name="Slika 7" descr="Slika na kojoj se prikazuje nebo, na otvorenom&#10;&#10;Opis je automatski generiran">
            <a:extLst>
              <a:ext uri="{FF2B5EF4-FFF2-40B4-BE49-F238E27FC236}">
                <a16:creationId xmlns:a16="http://schemas.microsoft.com/office/drawing/2014/main" id="{90455E19-4EE1-4EF7-A67E-2B839F323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552" y="102359"/>
            <a:ext cx="3901440" cy="3212627"/>
          </a:xfrm>
          <a:prstGeom prst="rect">
            <a:avLst/>
          </a:prstGeom>
        </p:spPr>
      </p:pic>
      <p:pic>
        <p:nvPicPr>
          <p:cNvPr id="10" name="Slika 9" descr="Slika na kojoj se prikazuje na otvorenom, priroda&#10;&#10;Opis je automatski generiran">
            <a:extLst>
              <a:ext uri="{FF2B5EF4-FFF2-40B4-BE49-F238E27FC236}">
                <a16:creationId xmlns:a16="http://schemas.microsoft.com/office/drawing/2014/main" id="{D4A554B2-7EF6-42FD-B38D-3959126DE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849" y="3543015"/>
            <a:ext cx="4653279" cy="3082797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9789218F-910D-4518-B2B5-B97CFA730A04}"/>
              </a:ext>
            </a:extLst>
          </p:cNvPr>
          <p:cNvSpPr txBox="1"/>
          <p:nvPr/>
        </p:nvSpPr>
        <p:spPr>
          <a:xfrm>
            <a:off x="8816622" y="1557867"/>
            <a:ext cx="2190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/>
              <a:t>Estonija </a:t>
            </a:r>
          </a:p>
        </p:txBody>
      </p:sp>
    </p:spTree>
    <p:extLst>
      <p:ext uri="{BB962C8B-B14F-4D97-AF65-F5344CB8AC3E}">
        <p14:creationId xmlns:p14="http://schemas.microsoft.com/office/powerpoint/2010/main" val="80765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bilježnicu str. 148-151.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/>
        </p:nvGraphicFramePr>
        <p:xfrm>
          <a:off x="4998128" y="2235862"/>
          <a:ext cx="6960092" cy="445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84826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r>
                        <a:rPr lang="hr-HR" sz="1400" dirty="0"/>
                        <a:t>Obrazložiti utjecaj brojnost država u Europi.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175364">
                <a:tc>
                  <a:txBody>
                    <a:bodyPr/>
                    <a:lstStyle/>
                    <a:p>
                      <a:r>
                        <a:rPr lang="hr-HR" sz="1400" dirty="0"/>
                        <a:t>Razlikovati monarhije i republike u Europi.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  <a:tr h="175364">
                <a:tc>
                  <a:txBody>
                    <a:bodyPr/>
                    <a:lstStyle/>
                    <a:p>
                      <a:r>
                        <a:rPr lang="hr-HR" sz="1400" dirty="0"/>
                        <a:t>Objasniti utjecaj prirodno-geografskih obilježja na naseljenost.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46102"/>
                  </a:ext>
                </a:extLst>
              </a:tr>
              <a:tr h="175364">
                <a:tc>
                  <a:txBody>
                    <a:bodyPr/>
                    <a:lstStyle/>
                    <a:p>
                      <a:r>
                        <a:rPr lang="hr-HR" sz="1400" dirty="0"/>
                        <a:t>Analizirati podatke o gustoći naseljenosti europskih država.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160347"/>
                  </a:ext>
                </a:extLst>
              </a:tr>
              <a:tr h="175364">
                <a:tc>
                  <a:txBody>
                    <a:bodyPr/>
                    <a:lstStyle/>
                    <a:p>
                      <a:r>
                        <a:rPr lang="hr-HR" sz="1400" dirty="0"/>
                        <a:t>Izdvojiti prostore najgušće i najrjeđe naseljenosti u Europi.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2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4437F8A2-82B3-4442-B057-0DDFF90334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0418433"/>
              </p:ext>
            </p:extLst>
          </p:nvPr>
        </p:nvGraphicFramePr>
        <p:xfrm>
          <a:off x="-661919" y="2928212"/>
          <a:ext cx="12210791" cy="4076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Naslov 2">
            <a:extLst>
              <a:ext uri="{FF2B5EF4-FFF2-40B4-BE49-F238E27FC236}">
                <a16:creationId xmlns:a16="http://schemas.microsoft.com/office/drawing/2014/main" id="{4E12D115-4066-4E6C-99E3-FA7DEE6C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Države Sjeverne Europe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33572FC-0BDF-44C8-97F0-9EA8A98F9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1726" y="0"/>
            <a:ext cx="5695886" cy="292821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D635F65-13FB-4E35-B05F-8ECDB77D8E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5067" y="3429000"/>
            <a:ext cx="25431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FB2573D-7272-4044-9E9D-7FC54B778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/>
              <a:t>22 stan./km² - </a:t>
            </a:r>
            <a:r>
              <a:rPr lang="hr-HR" sz="2400" i="1" dirty="0"/>
              <a:t>Što je uzrok ovako niske gustoće naseljenosti?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sz="2400" i="1" dirty="0"/>
              <a:t>Istražite koja je država najrjeđe, a koja najgušće naseljena? (udžbenik str.234)</a:t>
            </a:r>
          </a:p>
          <a:p>
            <a:pPr marL="0" indent="0">
              <a:buNone/>
            </a:pPr>
            <a:endParaRPr lang="hr-HR" sz="2400" i="1" dirty="0"/>
          </a:p>
          <a:p>
            <a:r>
              <a:rPr lang="hr-HR" sz="2400" dirty="0"/>
              <a:t>najgušće naseljeni: poluotok Jylland, danski otoci,  južni dio Skandinavskog poluotoka i južni dio Finske </a:t>
            </a:r>
            <a:r>
              <a:rPr lang="hr-HR" sz="2400" i="1" dirty="0"/>
              <a:t>– Koristeći se geografskom kartom, istražite zašto je tako.</a:t>
            </a:r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endParaRPr lang="hr-HR" sz="2400" i="1" dirty="0"/>
          </a:p>
          <a:p>
            <a:endParaRPr lang="hr-HR" sz="2400" i="1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91F1509-C431-42ED-8190-D27F0275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Najrjeđe naseljena regija Europe</a:t>
            </a:r>
          </a:p>
        </p:txBody>
      </p:sp>
    </p:spTree>
    <p:extLst>
      <p:ext uri="{BB962C8B-B14F-4D97-AF65-F5344CB8AC3E}">
        <p14:creationId xmlns:p14="http://schemas.microsoft.com/office/powerpoint/2010/main" val="1465763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AB6000FB-C97A-452A-AD73-1A631134B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279" y="1880992"/>
            <a:ext cx="10515600" cy="3304640"/>
          </a:xfrm>
        </p:spPr>
        <p:txBody>
          <a:bodyPr/>
          <a:lstStyle/>
          <a:p>
            <a:r>
              <a:rPr lang="hr-HR" sz="2400" dirty="0"/>
              <a:t>potreba za radnom snagom               nordijske države su useljeničke (posebno Norveška i Švedska)          prirodni porast</a:t>
            </a:r>
          </a:p>
          <a:p>
            <a:r>
              <a:rPr lang="hr-HR" sz="2400" dirty="0"/>
              <a:t>Nordijske države – visoki životni standard (Danska „</a:t>
            </a:r>
            <a:r>
              <a:rPr lang="hr-HR" sz="2400" dirty="0" err="1"/>
              <a:t>najsretnija”država</a:t>
            </a:r>
            <a:r>
              <a:rPr lang="hr-HR" sz="2400" dirty="0"/>
              <a:t> svijeta)</a:t>
            </a:r>
          </a:p>
          <a:p>
            <a:r>
              <a:rPr lang="hr-HR" sz="2400" dirty="0"/>
              <a:t>Baltičke države – iseljeničke države             prirodni pad </a:t>
            </a:r>
          </a:p>
          <a:p>
            <a:endParaRPr lang="hr-HR" dirty="0"/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1A5B1459-BA2D-472E-9353-79320851C6C1}"/>
              </a:ext>
            </a:extLst>
          </p:cNvPr>
          <p:cNvCxnSpPr/>
          <p:nvPr/>
        </p:nvCxnSpPr>
        <p:spPr>
          <a:xfrm>
            <a:off x="4370773" y="2077374"/>
            <a:ext cx="8848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783BC386-BD34-4DA9-BC06-943A7695E015}"/>
              </a:ext>
            </a:extLst>
          </p:cNvPr>
          <p:cNvCxnSpPr/>
          <p:nvPr/>
        </p:nvCxnSpPr>
        <p:spPr>
          <a:xfrm>
            <a:off x="3364637" y="2405848"/>
            <a:ext cx="627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4CE19CA6-FB54-43F7-A7DA-ADCD5C6864C0}"/>
              </a:ext>
            </a:extLst>
          </p:cNvPr>
          <p:cNvCxnSpPr>
            <a:cxnSpLocks/>
          </p:cNvCxnSpPr>
          <p:nvPr/>
        </p:nvCxnSpPr>
        <p:spPr>
          <a:xfrm>
            <a:off x="5255581" y="3293615"/>
            <a:ext cx="7723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Slika 11">
            <a:extLst>
              <a:ext uri="{FF2B5EF4-FFF2-40B4-BE49-F238E27FC236}">
                <a16:creationId xmlns:a16="http://schemas.microsoft.com/office/drawing/2014/main" id="{029CC7B9-95A9-4DA0-908B-F2499FC5E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79"/>
          <a:stretch/>
        </p:blipFill>
        <p:spPr>
          <a:xfrm>
            <a:off x="989121" y="3939299"/>
            <a:ext cx="6775143" cy="2636224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ACE93FB8-FA41-41B5-BDEB-2B654187C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54" y="3228975"/>
            <a:ext cx="29813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81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2BE7BBD-BDC0-45EC-8F19-AF74746DA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9" r="707" b="5641"/>
          <a:stretch/>
        </p:blipFill>
        <p:spPr>
          <a:xfrm>
            <a:off x="1284302" y="2398666"/>
            <a:ext cx="9481352" cy="282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04E74DB7-6AA3-4A3F-B6C0-DB346F37B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5388864" cy="34445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b="1" dirty="0"/>
              <a:t>Poljoprivreda – velike razlike</a:t>
            </a:r>
          </a:p>
          <a:p>
            <a:pPr marL="0" indent="0">
              <a:buNone/>
            </a:pPr>
            <a:endParaRPr lang="hr-HR" sz="2400" b="1" dirty="0"/>
          </a:p>
          <a:p>
            <a:pPr marL="0" indent="0">
              <a:buNone/>
            </a:pPr>
            <a:r>
              <a:rPr lang="hr-HR" i="1" dirty="0"/>
              <a:t>Kakvi su preduvjeti za razvoj poljoprivrede u Sjevernoj Europi?</a:t>
            </a:r>
          </a:p>
          <a:p>
            <a:pPr marL="0" indent="0">
              <a:buNone/>
            </a:pPr>
            <a:endParaRPr lang="hr-HR" i="1" dirty="0"/>
          </a:p>
          <a:p>
            <a:r>
              <a:rPr lang="hr-HR" dirty="0"/>
              <a:t>najrazvijenija u Danskoj  (mliječno govedarstvo, žitarice, </a:t>
            </a:r>
            <a:r>
              <a:rPr lang="hr-HR" i="1" dirty="0"/>
              <a:t>svinje- najveći izvoznik, </a:t>
            </a:r>
            <a:r>
              <a:rPr lang="hr-HR" dirty="0"/>
              <a:t>ovce na </a:t>
            </a:r>
            <a:r>
              <a:rPr lang="hr-HR" dirty="0" err="1"/>
              <a:t>Farskim</a:t>
            </a:r>
            <a:r>
              <a:rPr lang="hr-HR" dirty="0"/>
              <a:t> otocima) </a:t>
            </a:r>
          </a:p>
          <a:p>
            <a:r>
              <a:rPr lang="hr-HR" dirty="0"/>
              <a:t>Baltičke države, Švedska i Finska  – žitarice (ječam, raž)</a:t>
            </a:r>
          </a:p>
          <a:p>
            <a:r>
              <a:rPr lang="hr-HR" dirty="0"/>
              <a:t>na sjeveru Skandinavskog poluotoka – sobovi</a:t>
            </a:r>
          </a:p>
          <a:p>
            <a:r>
              <a:rPr lang="hr-HR" dirty="0"/>
              <a:t>Island - poniji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A6553025-06A2-4D9B-9750-56D849F81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Gospodarstvo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1876F38-48A3-4E05-B911-ADDE7890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454" y="722524"/>
            <a:ext cx="4030345" cy="3966168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56C41E9-48CC-4FC5-AD16-CA14A115B618}"/>
              </a:ext>
            </a:extLst>
          </p:cNvPr>
          <p:cNvSpPr txBox="1"/>
          <p:nvPr/>
        </p:nvSpPr>
        <p:spPr>
          <a:xfrm>
            <a:off x="7789333" y="5000978"/>
            <a:ext cx="3778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Razmislite: Kakav je reljef Danske? Kako je pogodovao razvoju poljoprivrede u Danskoj?</a:t>
            </a:r>
          </a:p>
        </p:txBody>
      </p:sp>
      <p:pic>
        <p:nvPicPr>
          <p:cNvPr id="8" name="Slika 7" descr="Slika na kojoj se prikazuje nebo, na otvorenom, sisavac, konj&#10;&#10;Opis je automatski generiran">
            <a:extLst>
              <a:ext uri="{FF2B5EF4-FFF2-40B4-BE49-F238E27FC236}">
                <a16:creationId xmlns:a16="http://schemas.microsoft.com/office/drawing/2014/main" id="{09373D97-4E5F-4E39-83C6-4E1B3DA62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175" y="338328"/>
            <a:ext cx="3033280" cy="201744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2ADD0820-9CAF-4452-A44E-D57E27C3A37E}"/>
              </a:ext>
            </a:extLst>
          </p:cNvPr>
          <p:cNvSpPr txBox="1"/>
          <p:nvPr/>
        </p:nvSpPr>
        <p:spPr>
          <a:xfrm>
            <a:off x="4290175" y="2283007"/>
            <a:ext cx="261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Islandski poni</a:t>
            </a:r>
          </a:p>
        </p:txBody>
      </p:sp>
    </p:spTree>
    <p:extLst>
      <p:ext uri="{BB962C8B-B14F-4D97-AF65-F5344CB8AC3E}">
        <p14:creationId xmlns:p14="http://schemas.microsoft.com/office/powerpoint/2010/main" val="3614698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32C7E4A6-CEB9-4962-921F-911F0BBC2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779" y="3175712"/>
            <a:ext cx="10515600" cy="3304640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Ribarstvo</a:t>
            </a:r>
            <a:endParaRPr lang="hr-HR" dirty="0"/>
          </a:p>
          <a:p>
            <a:r>
              <a:rPr lang="hr-HR" dirty="0"/>
              <a:t>bakalar i sleđ</a:t>
            </a:r>
          </a:p>
          <a:p>
            <a:r>
              <a:rPr lang="hr-HR" dirty="0"/>
              <a:t>najveće ribolovne sile: Norveška i Island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167B81D-E9CC-40EC-A9B0-4B1F83CEF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422" y="781235"/>
            <a:ext cx="3779915" cy="212620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B5C37DE7-A4F6-46E4-880C-1CE243C0DD1A}"/>
              </a:ext>
            </a:extLst>
          </p:cNvPr>
          <p:cNvSpPr txBox="1"/>
          <p:nvPr/>
        </p:nvSpPr>
        <p:spPr>
          <a:xfrm>
            <a:off x="9990337" y="1120925"/>
            <a:ext cx="2352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Sušeni bakalar</a:t>
            </a:r>
          </a:p>
        </p:txBody>
      </p:sp>
    </p:spTree>
    <p:extLst>
      <p:ext uri="{BB962C8B-B14F-4D97-AF65-F5344CB8AC3E}">
        <p14:creationId xmlns:p14="http://schemas.microsoft.com/office/powerpoint/2010/main" val="2048450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7F1C8975-4907-4053-B296-4024558D3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82" y="2409331"/>
            <a:ext cx="4577178" cy="3304640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Šumarstvo</a:t>
            </a:r>
          </a:p>
          <a:p>
            <a:r>
              <a:rPr lang="hr-HR" sz="2400" dirty="0"/>
              <a:t>2/3 površine Švedske i ¾ površine Finske čine šume</a:t>
            </a:r>
          </a:p>
          <a:p>
            <a:r>
              <a:rPr lang="hr-HR" sz="2400" dirty="0"/>
              <a:t>drvna industrija</a:t>
            </a:r>
          </a:p>
          <a:p>
            <a:r>
              <a:rPr lang="hr-HR" sz="2400" dirty="0"/>
              <a:t>splavarenje trupaca u Nordijskim državama </a:t>
            </a:r>
          </a:p>
          <a:p>
            <a:endParaRPr lang="hr-HR" sz="2400" dirty="0"/>
          </a:p>
        </p:txBody>
      </p:sp>
      <p:pic>
        <p:nvPicPr>
          <p:cNvPr id="5" name="Slika 4" descr="Slika na kojoj se prikazuje stablo, nebo, na otvorenom, priroda&#10;&#10;Opis je automatski generiran">
            <a:extLst>
              <a:ext uri="{FF2B5EF4-FFF2-40B4-BE49-F238E27FC236}">
                <a16:creationId xmlns:a16="http://schemas.microsoft.com/office/drawing/2014/main" id="{DB8D6920-8CB8-4A2B-B8F0-F38C3CC4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159" y="187643"/>
            <a:ext cx="5852160" cy="3874008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EE8DCFA-75C3-439B-B357-4FD60B05EC99}"/>
              </a:ext>
            </a:extLst>
          </p:cNvPr>
          <p:cNvSpPr txBox="1"/>
          <p:nvPr/>
        </p:nvSpPr>
        <p:spPr>
          <a:xfrm>
            <a:off x="5746221" y="4061651"/>
            <a:ext cx="1020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Tajga</a:t>
            </a:r>
          </a:p>
        </p:txBody>
      </p:sp>
    </p:spTree>
    <p:extLst>
      <p:ext uri="{BB962C8B-B14F-4D97-AF65-F5344CB8AC3E}">
        <p14:creationId xmlns:p14="http://schemas.microsoft.com/office/powerpoint/2010/main" val="198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3934</TotalTime>
  <Words>1306</Words>
  <Application>Microsoft Office PowerPoint</Application>
  <PresentationFormat>Široki zaslon</PresentationFormat>
  <Paragraphs>191</Paragraphs>
  <Slides>28</Slides>
  <Notes>14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2" baseType="lpstr">
      <vt:lpstr>Calibri Light</vt:lpstr>
      <vt:lpstr>Arial</vt:lpstr>
      <vt:lpstr>Calibri</vt:lpstr>
      <vt:lpstr>Office Theme</vt:lpstr>
      <vt:lpstr>Nordijske i Baltičke države</vt:lpstr>
      <vt:lpstr>Ishodi </vt:lpstr>
      <vt:lpstr>Države Sjeverne Europe</vt:lpstr>
      <vt:lpstr>Najrjeđe naseljena regija Europe</vt:lpstr>
      <vt:lpstr>PowerPoint prezentacija</vt:lpstr>
      <vt:lpstr>PowerPoint prezentacija</vt:lpstr>
      <vt:lpstr>Gospodarstvo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Napredna industrija</vt:lpstr>
      <vt:lpstr>PowerPoint prezentacija</vt:lpstr>
      <vt:lpstr>Zadatak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104</cp:revision>
  <dcterms:created xsi:type="dcterms:W3CDTF">2021-01-04T08:54:24Z</dcterms:created>
  <dcterms:modified xsi:type="dcterms:W3CDTF">2021-07-15T14:31:53Z</dcterms:modified>
</cp:coreProperties>
</file>